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Lst>
  <p:notesMasterIdLst>
    <p:notesMasterId r:id="rId24"/>
  </p:notesMasterIdLst>
  <p:handoutMasterIdLst>
    <p:handoutMasterId r:id="rId25"/>
  </p:handoutMasterIdLst>
  <p:sldIdLst>
    <p:sldId id="10539" r:id="rId5"/>
    <p:sldId id="10601" r:id="rId6"/>
    <p:sldId id="10596" r:id="rId7"/>
    <p:sldId id="10595" r:id="rId8"/>
    <p:sldId id="1454" r:id="rId9"/>
    <p:sldId id="10542" r:id="rId10"/>
    <p:sldId id="1521" r:id="rId11"/>
    <p:sldId id="10593" r:id="rId12"/>
    <p:sldId id="10603" r:id="rId13"/>
    <p:sldId id="10604" r:id="rId14"/>
    <p:sldId id="10602" r:id="rId15"/>
    <p:sldId id="10609" r:id="rId16"/>
    <p:sldId id="10605" r:id="rId17"/>
    <p:sldId id="10606" r:id="rId18"/>
    <p:sldId id="10614" r:id="rId19"/>
    <p:sldId id="10610" r:id="rId20"/>
    <p:sldId id="10612" r:id="rId21"/>
    <p:sldId id="10611" r:id="rId22"/>
    <p:sldId id="10613" r:id="rId23"/>
  </p:sldIdLst>
  <p:sldSz cx="18288000" cy="10287000"/>
  <p:notesSz cx="6858000" cy="9144000"/>
  <p:embeddedFontLst>
    <p:embeddedFont>
      <p:font typeface="Aptos Black" panose="020B0004020202020204" pitchFamily="34" charset="0"/>
      <p:bold r:id="rId26"/>
      <p:boldItalic r:id="rId27"/>
    </p:embeddedFont>
    <p:embeddedFont>
      <p:font typeface="Arial Black" panose="020B0A04020102020204" pitchFamily="34" charset="0"/>
      <p:bold r:id="rId28"/>
    </p:embeddedFont>
    <p:embeddedFont>
      <p:font typeface="Bauhaus 93" panose="04030905020B02020C02" pitchFamily="82" charset="0"/>
      <p:regular r:id="rId2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840" userDrawn="1">
          <p15:clr>
            <a:srgbClr val="A4A3A4"/>
          </p15:clr>
        </p15:guide>
        <p15:guide id="2" pos="288" userDrawn="1">
          <p15:clr>
            <a:srgbClr val="A4A3A4"/>
          </p15:clr>
        </p15:guide>
        <p15:guide id="3" orient="horz" pos="1608"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B3D8A3E-2763-BBE8-2B15-E74F1DB7656D}" name="Simon Chester" initials="SC" userId="S::schester@ogc.org::fefb1974-f0e7-428b-b44e-2b26a8de5167" providerId="AD"/>
  <p188:author id="{0933B96F-A88B-F1B0-C2BF-5C1F50CDD902}" name="Deepti Kala" initials="DK" userId="2b002ef7cfccb829"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1F1F1"/>
    <a:srgbClr val="FFFFFF"/>
    <a:srgbClr val="0000CC"/>
    <a:srgbClr val="003399"/>
    <a:srgbClr val="0033CC"/>
    <a:srgbClr val="131D69"/>
    <a:srgbClr val="1244A9"/>
    <a:srgbClr val="FA6868"/>
    <a:srgbClr val="FD6F2F"/>
    <a:srgbClr val="FEA77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0807" autoAdjust="0"/>
    <p:restoredTop sz="86415" autoAdjust="0"/>
  </p:normalViewPr>
  <p:slideViewPr>
    <p:cSldViewPr>
      <p:cViewPr>
        <p:scale>
          <a:sx n="66" d="100"/>
          <a:sy n="66" d="100"/>
        </p:scale>
        <p:origin x="1392" y="870"/>
      </p:cViewPr>
      <p:guideLst>
        <p:guide orient="horz" pos="840"/>
        <p:guide pos="288"/>
        <p:guide orient="horz" pos="1608"/>
      </p:guideLst>
    </p:cSldViewPr>
  </p:slideViewPr>
  <p:outlineViewPr>
    <p:cViewPr>
      <p:scale>
        <a:sx n="33" d="100"/>
        <a:sy n="33" d="100"/>
      </p:scale>
      <p:origin x="0" y="0"/>
    </p:cViewPr>
  </p:outlineViewPr>
  <p:notesTextViewPr>
    <p:cViewPr>
      <p:scale>
        <a:sx n="20" d="100"/>
        <a:sy n="20" d="100"/>
      </p:scale>
      <p:origin x="0" y="0"/>
    </p:cViewPr>
  </p:notesTextViewPr>
  <p:sorterViewPr>
    <p:cViewPr varScale="1">
      <p:scale>
        <a:sx n="1" d="1"/>
        <a:sy n="1" d="1"/>
      </p:scale>
      <p:origin x="0" y="0"/>
    </p:cViewPr>
  </p:sorterViewPr>
  <p:notesViewPr>
    <p:cSldViewPr>
      <p:cViewPr varScale="1">
        <p:scale>
          <a:sx n="93" d="100"/>
          <a:sy n="93" d="100"/>
        </p:scale>
        <p:origin x="3784" y="21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font" Target="fonts/font1.fntdata"/><Relationship Id="rId3" Type="http://schemas.openxmlformats.org/officeDocument/2006/relationships/customXml" Target="../customXml/item3.xml"/><Relationship Id="rId21" Type="http://schemas.openxmlformats.org/officeDocument/2006/relationships/slide" Target="slides/slide17.xml"/><Relationship Id="rId34" Type="http://schemas.microsoft.com/office/2018/10/relationships/authors" Target="author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handoutMaster" Target="handoutMasters/handoutMaster1.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font" Target="fonts/font4.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font" Target="fonts/font3.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font" Target="fonts/font2.fntdata"/><Relationship Id="rId30" Type="http://schemas.openxmlformats.org/officeDocument/2006/relationships/presProps" Target="presProps.xml"/><Relationship Id="rId8" Type="http://schemas.openxmlformats.org/officeDocument/2006/relationships/slide" Target="slides/slide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52EF98C-C3F1-EA29-7B47-8E3A0A87029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178AF560-0EC2-50D5-DE42-C7440E24303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028D1E4-4BBA-6F41-9D9B-7C498DFA1119}" type="datetimeFigureOut">
              <a:rPr lang="en-US" smtClean="0"/>
              <a:t>2/17/2026</a:t>
            </a:fld>
            <a:endParaRPr lang="en-US"/>
          </a:p>
        </p:txBody>
      </p:sp>
      <p:sp>
        <p:nvSpPr>
          <p:cNvPr id="4" name="Footer Placeholder 3">
            <a:extLst>
              <a:ext uri="{FF2B5EF4-FFF2-40B4-BE49-F238E27FC236}">
                <a16:creationId xmlns:a16="http://schemas.microsoft.com/office/drawing/2014/main" id="{29B18C8C-72F6-C0BC-D6B9-F9F0ACDBDCE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893F2DF8-0D80-D9E8-E1BF-F78D65111D71}"/>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3DDD2C68-F934-1540-BB6F-D78EF71B2103}" type="slidenum">
              <a:rPr lang="en-US" smtClean="0"/>
              <a:t>‹#›</a:t>
            </a:fld>
            <a:endParaRPr lang="en-US"/>
          </a:p>
        </p:txBody>
      </p:sp>
    </p:spTree>
    <p:extLst>
      <p:ext uri="{BB962C8B-B14F-4D97-AF65-F5344CB8AC3E}">
        <p14:creationId xmlns:p14="http://schemas.microsoft.com/office/powerpoint/2010/main" val="126349461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61ABE01-8AD2-744F-9651-CCC9DC857332}" type="datetimeFigureOut">
              <a:rPr lang="en-US" smtClean="0"/>
              <a:t>2/17/2026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B3575CF-62AD-8041-932F-56D977C8CDA1}" type="slidenum">
              <a:rPr lang="en-US" smtClean="0"/>
              <a:t>‹#›</a:t>
            </a:fld>
            <a:endParaRPr lang="en-US"/>
          </a:p>
        </p:txBody>
      </p:sp>
    </p:spTree>
    <p:extLst>
      <p:ext uri="{BB962C8B-B14F-4D97-AF65-F5344CB8AC3E}">
        <p14:creationId xmlns:p14="http://schemas.microsoft.com/office/powerpoint/2010/main" val="38864009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E06E0E7-77D7-4852-B206-9BE17BFFBAAD}" type="slidenum">
              <a:rPr lang="en-US" smtClean="0"/>
              <a:t>1</a:t>
            </a:fld>
            <a:endParaRPr lang="en-US" dirty="0"/>
          </a:p>
        </p:txBody>
      </p:sp>
    </p:spTree>
    <p:extLst>
      <p:ext uri="{BB962C8B-B14F-4D97-AF65-F5344CB8AC3E}">
        <p14:creationId xmlns:p14="http://schemas.microsoft.com/office/powerpoint/2010/main" val="18469679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B6B5D6-073C-59B7-B68D-BEC74D0DE5B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B8118B2-5B81-6750-21A0-8153E516B27D}"/>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6A3AF3FD-D148-4BE9-A5E9-2F54EA67C2A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5728513-97DD-ED63-B95B-EA682D71CE55}"/>
              </a:ext>
            </a:extLst>
          </p:cNvPr>
          <p:cNvSpPr>
            <a:spLocks noGrp="1"/>
          </p:cNvSpPr>
          <p:nvPr>
            <p:ph type="sldNum" sz="quarter" idx="5"/>
          </p:nvPr>
        </p:nvSpPr>
        <p:spPr/>
        <p:txBody>
          <a:bodyPr/>
          <a:lstStyle/>
          <a:p>
            <a:fld id="{FE06E0E7-77D7-4852-B206-9BE17BFFBAAD}" type="slidenum">
              <a:rPr lang="en-US" smtClean="0"/>
              <a:t>16</a:t>
            </a:fld>
            <a:endParaRPr lang="en-US" dirty="0"/>
          </a:p>
        </p:txBody>
      </p:sp>
    </p:spTree>
    <p:extLst>
      <p:ext uri="{BB962C8B-B14F-4D97-AF65-F5344CB8AC3E}">
        <p14:creationId xmlns:p14="http://schemas.microsoft.com/office/powerpoint/2010/main" val="17480062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7E6FE5-F63C-DB08-C763-EF8F60227D0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8693864-3D9A-B2E1-2A1F-770AB5A1B638}"/>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5614AFED-88FD-E9AE-6F57-F4FB009025D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C1CC06E-E484-2E05-5C0A-B8EAE2BCB80B}"/>
              </a:ext>
            </a:extLst>
          </p:cNvPr>
          <p:cNvSpPr>
            <a:spLocks noGrp="1"/>
          </p:cNvSpPr>
          <p:nvPr>
            <p:ph type="sldNum" sz="quarter" idx="5"/>
          </p:nvPr>
        </p:nvSpPr>
        <p:spPr/>
        <p:txBody>
          <a:bodyPr/>
          <a:lstStyle/>
          <a:p>
            <a:fld id="{FE06E0E7-77D7-4852-B206-9BE17BFFBAAD}" type="slidenum">
              <a:rPr lang="en-US" smtClean="0"/>
              <a:t>17</a:t>
            </a:fld>
            <a:endParaRPr lang="en-US" dirty="0"/>
          </a:p>
        </p:txBody>
      </p:sp>
    </p:spTree>
    <p:extLst>
      <p:ext uri="{BB962C8B-B14F-4D97-AF65-F5344CB8AC3E}">
        <p14:creationId xmlns:p14="http://schemas.microsoft.com/office/powerpoint/2010/main" val="18096075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C438CB-5A4B-278E-909E-3D897F8BD86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9656BD1-6C7B-5BEB-470B-6477F98864D5}"/>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D5D1F84F-182F-FBD6-EF83-7447EB0B352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7A452FD-F497-1F77-3063-FCACAD2FB1C1}"/>
              </a:ext>
            </a:extLst>
          </p:cNvPr>
          <p:cNvSpPr>
            <a:spLocks noGrp="1"/>
          </p:cNvSpPr>
          <p:nvPr>
            <p:ph type="sldNum" sz="quarter" idx="5"/>
          </p:nvPr>
        </p:nvSpPr>
        <p:spPr/>
        <p:txBody>
          <a:bodyPr/>
          <a:lstStyle/>
          <a:p>
            <a:fld id="{FE06E0E7-77D7-4852-B206-9BE17BFFBAAD}" type="slidenum">
              <a:rPr lang="en-US" smtClean="0"/>
              <a:t>18</a:t>
            </a:fld>
            <a:endParaRPr lang="en-US" dirty="0"/>
          </a:p>
        </p:txBody>
      </p:sp>
    </p:spTree>
    <p:extLst>
      <p:ext uri="{BB962C8B-B14F-4D97-AF65-F5344CB8AC3E}">
        <p14:creationId xmlns:p14="http://schemas.microsoft.com/office/powerpoint/2010/main" val="20320588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E63F65-B88A-2424-0787-0107105CAA6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F95EE93-964E-D883-BA1F-D94A729502BC}"/>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E2E2019C-A712-10CC-F301-BE62A82ADAD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556265A-BED8-BF7C-3B34-2E3AE7DCBB82}"/>
              </a:ext>
            </a:extLst>
          </p:cNvPr>
          <p:cNvSpPr>
            <a:spLocks noGrp="1"/>
          </p:cNvSpPr>
          <p:nvPr>
            <p:ph type="sldNum" sz="quarter" idx="5"/>
          </p:nvPr>
        </p:nvSpPr>
        <p:spPr/>
        <p:txBody>
          <a:bodyPr/>
          <a:lstStyle/>
          <a:p>
            <a:fld id="{FE06E0E7-77D7-4852-B206-9BE17BFFBAAD}" type="slidenum">
              <a:rPr lang="en-US" smtClean="0"/>
              <a:t>19</a:t>
            </a:fld>
            <a:endParaRPr lang="en-US" dirty="0"/>
          </a:p>
        </p:txBody>
      </p:sp>
    </p:spTree>
    <p:extLst>
      <p:ext uri="{BB962C8B-B14F-4D97-AF65-F5344CB8AC3E}">
        <p14:creationId xmlns:p14="http://schemas.microsoft.com/office/powerpoint/2010/main" val="14596938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0CC87A-D77A-0C75-CC8E-E0CBE3B9D92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3D7CE52-FA02-650E-C831-6134ECF6F914}"/>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2E490198-9BDB-2E4F-BB41-4EE0665B7EA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D3161DB-1E1C-E9CF-C692-4D4B9AAE3B4E}"/>
              </a:ext>
            </a:extLst>
          </p:cNvPr>
          <p:cNvSpPr>
            <a:spLocks noGrp="1"/>
          </p:cNvSpPr>
          <p:nvPr>
            <p:ph type="sldNum" sz="quarter" idx="5"/>
          </p:nvPr>
        </p:nvSpPr>
        <p:spPr/>
        <p:txBody>
          <a:bodyPr/>
          <a:lstStyle/>
          <a:p>
            <a:fld id="{FE06E0E7-77D7-4852-B206-9BE17BFFBAAD}" type="slidenum">
              <a:rPr lang="en-US" smtClean="0"/>
              <a:t>2</a:t>
            </a:fld>
            <a:endParaRPr lang="en-US" dirty="0"/>
          </a:p>
        </p:txBody>
      </p:sp>
    </p:spTree>
    <p:extLst>
      <p:ext uri="{BB962C8B-B14F-4D97-AF65-F5344CB8AC3E}">
        <p14:creationId xmlns:p14="http://schemas.microsoft.com/office/powerpoint/2010/main" val="9823141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4099B0-C31C-BB6C-1EF2-D8F4D68D32F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E915282-BE88-0334-3C19-5031EF1119AF}"/>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7A7B1393-9BB2-8CA6-5D1F-8CF73AD092C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131BFBE-ACE4-52DB-E076-C0259B1E86C9}"/>
              </a:ext>
            </a:extLst>
          </p:cNvPr>
          <p:cNvSpPr>
            <a:spLocks noGrp="1"/>
          </p:cNvSpPr>
          <p:nvPr>
            <p:ph type="sldNum" sz="quarter" idx="5"/>
          </p:nvPr>
        </p:nvSpPr>
        <p:spPr/>
        <p:txBody>
          <a:bodyPr/>
          <a:lstStyle/>
          <a:p>
            <a:fld id="{FE06E0E7-77D7-4852-B206-9BE17BFFBAAD}" type="slidenum">
              <a:rPr lang="en-US" smtClean="0"/>
              <a:t>4</a:t>
            </a:fld>
            <a:endParaRPr lang="en-US" dirty="0"/>
          </a:p>
        </p:txBody>
      </p:sp>
    </p:spTree>
    <p:extLst>
      <p:ext uri="{BB962C8B-B14F-4D97-AF65-F5344CB8AC3E}">
        <p14:creationId xmlns:p14="http://schemas.microsoft.com/office/powerpoint/2010/main" val="41466731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B3575CF-62AD-8041-932F-56D977C8CDA1}" type="slidenum">
              <a:rPr lang="en-US" smtClean="0"/>
              <a:t>5</a:t>
            </a:fld>
            <a:endParaRPr lang="en-US"/>
          </a:p>
        </p:txBody>
      </p:sp>
    </p:spTree>
    <p:extLst>
      <p:ext uri="{BB962C8B-B14F-4D97-AF65-F5344CB8AC3E}">
        <p14:creationId xmlns:p14="http://schemas.microsoft.com/office/powerpoint/2010/main" val="2267466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B3575CF-62AD-8041-932F-56D977C8CDA1}" type="slidenum">
              <a:rPr lang="en-US" smtClean="0"/>
              <a:t>6</a:t>
            </a:fld>
            <a:endParaRPr lang="en-US"/>
          </a:p>
        </p:txBody>
      </p:sp>
    </p:spTree>
    <p:extLst>
      <p:ext uri="{BB962C8B-B14F-4D97-AF65-F5344CB8AC3E}">
        <p14:creationId xmlns:p14="http://schemas.microsoft.com/office/powerpoint/2010/main" val="29063554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B3575CF-62AD-8041-932F-56D977C8CDA1}" type="slidenum">
              <a:rPr lang="en-US" smtClean="0"/>
              <a:t>7</a:t>
            </a:fld>
            <a:endParaRPr lang="en-US"/>
          </a:p>
        </p:txBody>
      </p:sp>
    </p:spTree>
    <p:extLst>
      <p:ext uri="{BB962C8B-B14F-4D97-AF65-F5344CB8AC3E}">
        <p14:creationId xmlns:p14="http://schemas.microsoft.com/office/powerpoint/2010/main" val="31720703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B3575CF-62AD-8041-932F-56D977C8CDA1}" type="slidenum">
              <a:rPr lang="en-US" smtClean="0"/>
              <a:t>8</a:t>
            </a:fld>
            <a:endParaRPr lang="en-US"/>
          </a:p>
        </p:txBody>
      </p:sp>
    </p:spTree>
    <p:extLst>
      <p:ext uri="{BB962C8B-B14F-4D97-AF65-F5344CB8AC3E}">
        <p14:creationId xmlns:p14="http://schemas.microsoft.com/office/powerpoint/2010/main" val="9596577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B3575CF-62AD-8041-932F-56D977C8CDA1}" type="slidenum">
              <a:rPr lang="en-US" smtClean="0"/>
              <a:t>11</a:t>
            </a:fld>
            <a:endParaRPr lang="en-US"/>
          </a:p>
        </p:txBody>
      </p:sp>
    </p:spTree>
    <p:extLst>
      <p:ext uri="{BB962C8B-B14F-4D97-AF65-F5344CB8AC3E}">
        <p14:creationId xmlns:p14="http://schemas.microsoft.com/office/powerpoint/2010/main" val="36540093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B3575CF-62AD-8041-932F-56D977C8CDA1}" type="slidenum">
              <a:rPr lang="en-US" smtClean="0"/>
              <a:t>12</a:t>
            </a:fld>
            <a:endParaRPr lang="en-US"/>
          </a:p>
        </p:txBody>
      </p:sp>
    </p:spTree>
    <p:extLst>
      <p:ext uri="{BB962C8B-B14F-4D97-AF65-F5344CB8AC3E}">
        <p14:creationId xmlns:p14="http://schemas.microsoft.com/office/powerpoint/2010/main" val="18600189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7.png"/><Relationship Id="rId7" Type="http://schemas.openxmlformats.org/officeDocument/2006/relationships/image" Target="../media/image10.svg"/><Relationship Id="rId2" Type="http://schemas.openxmlformats.org/officeDocument/2006/relationships/hyperlink" Target="https://www.linkedin.com/company/open-geospatial-consortium/" TargetMode="External"/><Relationship Id="rId1" Type="http://schemas.openxmlformats.org/officeDocument/2006/relationships/slideMaster" Target="../slideMasters/slideMaster1.xml"/><Relationship Id="rId6" Type="http://schemas.openxmlformats.org/officeDocument/2006/relationships/image" Target="../media/image9.png"/><Relationship Id="rId5" Type="http://schemas.openxmlformats.org/officeDocument/2006/relationships/hyperlink" Target="https://www.youtube.com/@opengeospatial" TargetMode="External"/><Relationship Id="rId4" Type="http://schemas.openxmlformats.org/officeDocument/2006/relationships/image" Target="../media/image8.svg"/><Relationship Id="rId9" Type="http://schemas.openxmlformats.org/officeDocument/2006/relationships/image" Target="../media/image11.sv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Intro 2">
    <p:bg>
      <p:bgPr>
        <a:solidFill>
          <a:srgbClr val="1A2584"/>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31DD0F2-3B07-4CD9-C9D4-BD975901978F}"/>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73024" y="0"/>
            <a:ext cx="18361023" cy="10287000"/>
          </a:xfrm>
          <a:prstGeom prst="rect">
            <a:avLst/>
          </a:prstGeom>
        </p:spPr>
      </p:pic>
      <p:sp>
        <p:nvSpPr>
          <p:cNvPr id="11" name="Rectangle 10">
            <a:extLst>
              <a:ext uri="{FF2B5EF4-FFF2-40B4-BE49-F238E27FC236}">
                <a16:creationId xmlns:a16="http://schemas.microsoft.com/office/drawing/2014/main" id="{19309EC5-8A84-9079-0A32-DD694DDB84E2}"/>
              </a:ext>
            </a:extLst>
          </p:cNvPr>
          <p:cNvSpPr/>
          <p:nvPr userDrawn="1"/>
        </p:nvSpPr>
        <p:spPr>
          <a:xfrm>
            <a:off x="762000" y="8343900"/>
            <a:ext cx="152400" cy="1219200"/>
          </a:xfrm>
          <a:prstGeom prst="rect">
            <a:avLst/>
          </a:prstGeom>
          <a:solidFill>
            <a:srgbClr val="D6E8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Placeholder 6">
            <a:extLst>
              <a:ext uri="{FF2B5EF4-FFF2-40B4-BE49-F238E27FC236}">
                <a16:creationId xmlns:a16="http://schemas.microsoft.com/office/drawing/2014/main" id="{70D2371B-9266-15FA-FC2A-1708C7327F22}"/>
              </a:ext>
            </a:extLst>
          </p:cNvPr>
          <p:cNvSpPr>
            <a:spLocks noGrp="1"/>
          </p:cNvSpPr>
          <p:nvPr>
            <p:ph type="body" sz="quarter" idx="11" hasCustomPrompt="1"/>
          </p:nvPr>
        </p:nvSpPr>
        <p:spPr>
          <a:xfrm>
            <a:off x="781878" y="4229100"/>
            <a:ext cx="9525000" cy="2209800"/>
          </a:xfrm>
        </p:spPr>
        <p:txBody>
          <a:bodyPr anchor="ctr">
            <a:noAutofit/>
          </a:bodyPr>
          <a:lstStyle>
            <a:lvl1pPr marL="0" indent="0">
              <a:lnSpc>
                <a:spcPts val="7340"/>
              </a:lnSpc>
              <a:buNone/>
              <a:defRPr sz="7500" b="0" i="0">
                <a:solidFill>
                  <a:schemeClr val="bg1"/>
                </a:solidFill>
                <a:latin typeface="Aptos" panose="020B0004020202020204" pitchFamily="34" charset="0"/>
              </a:defRPr>
            </a:lvl1pPr>
          </a:lstStyle>
          <a:p>
            <a:pPr lvl="0"/>
            <a:r>
              <a:rPr lang="en-GB" dirty="0"/>
              <a:t>OPEN GEOSPATIAL CONSORTIUM</a:t>
            </a:r>
            <a:endParaRPr lang="en-US" dirty="0"/>
          </a:p>
        </p:txBody>
      </p:sp>
      <p:sp>
        <p:nvSpPr>
          <p:cNvPr id="10" name="Text Placeholder 6">
            <a:extLst>
              <a:ext uri="{FF2B5EF4-FFF2-40B4-BE49-F238E27FC236}">
                <a16:creationId xmlns:a16="http://schemas.microsoft.com/office/drawing/2014/main" id="{1BD5B0C9-DE43-2451-ECE2-D1E27B88CECC}"/>
              </a:ext>
            </a:extLst>
          </p:cNvPr>
          <p:cNvSpPr>
            <a:spLocks noGrp="1"/>
          </p:cNvSpPr>
          <p:nvPr>
            <p:ph type="body" sz="quarter" idx="12" hasCustomPrompt="1"/>
          </p:nvPr>
        </p:nvSpPr>
        <p:spPr>
          <a:xfrm>
            <a:off x="781878" y="3253711"/>
            <a:ext cx="4533901" cy="955104"/>
          </a:xfrm>
        </p:spPr>
        <p:txBody>
          <a:bodyPr anchor="t">
            <a:noAutofit/>
          </a:bodyPr>
          <a:lstStyle>
            <a:lvl1pPr marL="0" indent="0">
              <a:lnSpc>
                <a:spcPts val="7340"/>
              </a:lnSpc>
              <a:buNone/>
              <a:defRPr sz="13300" b="1" i="0">
                <a:solidFill>
                  <a:schemeClr val="bg1"/>
                </a:solidFill>
                <a:latin typeface="Aptos" panose="020B0004020202020204" pitchFamily="34" charset="0"/>
              </a:defRPr>
            </a:lvl1pPr>
          </a:lstStyle>
          <a:p>
            <a:pPr lvl="0"/>
            <a:r>
              <a:rPr lang="en-GB" dirty="0"/>
              <a:t>OGC</a:t>
            </a:r>
            <a:endParaRPr lang="en-US" dirty="0"/>
          </a:p>
        </p:txBody>
      </p:sp>
      <p:sp>
        <p:nvSpPr>
          <p:cNvPr id="2" name="Title 1">
            <a:extLst>
              <a:ext uri="{FF2B5EF4-FFF2-40B4-BE49-F238E27FC236}">
                <a16:creationId xmlns:a16="http://schemas.microsoft.com/office/drawing/2014/main" id="{68D9D9D9-ACF1-FDFC-9EA3-26D0F3C2214A}"/>
              </a:ext>
            </a:extLst>
          </p:cNvPr>
          <p:cNvSpPr>
            <a:spLocks noGrp="1"/>
          </p:cNvSpPr>
          <p:nvPr>
            <p:ph type="title" hasCustomPrompt="1"/>
          </p:nvPr>
        </p:nvSpPr>
        <p:spPr>
          <a:xfrm>
            <a:off x="990600" y="8479631"/>
            <a:ext cx="5486400" cy="947738"/>
          </a:xfrm>
        </p:spPr>
        <p:txBody>
          <a:bodyPr anchor="b"/>
          <a:lstStyle>
            <a:lvl1pPr algn="l">
              <a:lnSpc>
                <a:spcPts val="3700"/>
              </a:lnSpc>
              <a:defRPr sz="2500" b="0">
                <a:solidFill>
                  <a:schemeClr val="bg1"/>
                </a:solidFill>
              </a:defRPr>
            </a:lvl1pPr>
          </a:lstStyle>
          <a:p>
            <a:r>
              <a:rPr lang="en-US" dirty="0"/>
              <a:t>NAME OF PERSON</a:t>
            </a:r>
            <a:br>
              <a:rPr lang="en-US" dirty="0"/>
            </a:br>
            <a:r>
              <a:rPr lang="en-US" dirty="0"/>
              <a:t>YYYY/MM/DD</a:t>
            </a:r>
          </a:p>
        </p:txBody>
      </p:sp>
      <p:pic>
        <p:nvPicPr>
          <p:cNvPr id="3" name="Graphic 2">
            <a:extLst>
              <a:ext uri="{FF2B5EF4-FFF2-40B4-BE49-F238E27FC236}">
                <a16:creationId xmlns:a16="http://schemas.microsoft.com/office/drawing/2014/main" id="{ED6684FE-59EA-B16B-2A79-6A7F5F5A7ACE}"/>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826328" y="547189"/>
            <a:ext cx="1154872" cy="1154872"/>
          </a:xfrm>
          <a:prstGeom prst="rect">
            <a:avLst/>
          </a:prstGeom>
        </p:spPr>
      </p:pic>
    </p:spTree>
    <p:extLst>
      <p:ext uri="{BB962C8B-B14F-4D97-AF65-F5344CB8AC3E}">
        <p14:creationId xmlns:p14="http://schemas.microsoft.com/office/powerpoint/2010/main" val="194541711"/>
      </p:ext>
    </p:extLst>
  </p:cSld>
  <p:clrMapOvr>
    <a:masterClrMapping/>
  </p:clrMapOvr>
  <p:extLst>
    <p:ext uri="{DCECCB84-F9BA-43D5-87BE-67443E8EF086}">
      <p15:sldGuideLst xmlns:p15="http://schemas.microsoft.com/office/powerpoint/2012/main">
        <p15:guide id="1" orient="horz" pos="3240" userDrawn="1">
          <p15:clr>
            <a:srgbClr val="FBAE40"/>
          </p15:clr>
        </p15:guide>
        <p15:guide id="2" pos="576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Bullets">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E4324800-CFC8-4CF1-B297-52EC07618FBA}"/>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7436436" y="9473536"/>
            <a:ext cx="622964" cy="622964"/>
          </a:xfrm>
          <a:prstGeom prst="rect">
            <a:avLst/>
          </a:prstGeom>
        </p:spPr>
      </p:pic>
      <p:sp>
        <p:nvSpPr>
          <p:cNvPr id="2" name="Text Placeholder 2">
            <a:extLst>
              <a:ext uri="{FF2B5EF4-FFF2-40B4-BE49-F238E27FC236}">
                <a16:creationId xmlns:a16="http://schemas.microsoft.com/office/drawing/2014/main" id="{50E63C18-4494-429D-C7BD-8F1E6789EF1E}"/>
              </a:ext>
            </a:extLst>
          </p:cNvPr>
          <p:cNvSpPr>
            <a:spLocks noGrp="1"/>
          </p:cNvSpPr>
          <p:nvPr>
            <p:ph type="body" idx="16"/>
          </p:nvPr>
        </p:nvSpPr>
        <p:spPr>
          <a:xfrm>
            <a:off x="838200" y="2322444"/>
            <a:ext cx="16598236" cy="6853503"/>
          </a:xfrm>
        </p:spPr>
        <p:txBody>
          <a:bodyPr anchor="t">
            <a:noAutofit/>
          </a:bodyPr>
          <a:lstStyle>
            <a:lvl1pPr marL="342900" indent="-342900">
              <a:buFont typeface="Arial" panose="020B0604020202020204" pitchFamily="34" charset="0"/>
              <a:buChar char="•"/>
              <a:defRPr sz="3000" b="0" i="0">
                <a:solidFill>
                  <a:schemeClr val="tx1"/>
                </a:solidFill>
                <a:latin typeface="Aptos" panose="020B0004020202020204" pitchFamily="34" charset="0"/>
              </a:defRPr>
            </a:lvl1pPr>
            <a:lvl2pPr marL="742950" indent="-285750">
              <a:buFont typeface="Arial" panose="020B0604020202020204" pitchFamily="34" charset="0"/>
              <a:buChar char="•"/>
              <a:defRPr sz="2800">
                <a:solidFill>
                  <a:schemeClr val="tx1"/>
                </a:solidFill>
              </a:defRPr>
            </a:lvl2pPr>
            <a:lvl3pPr marL="1200150" indent="-285750">
              <a:buFont typeface="Arial" panose="020B0604020202020204" pitchFamily="34" charset="0"/>
              <a:buChar char="•"/>
              <a:defRPr sz="2800">
                <a:solidFill>
                  <a:schemeClr val="tx1"/>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endParaRPr lang="en-US" dirty="0"/>
          </a:p>
        </p:txBody>
      </p:sp>
      <p:sp>
        <p:nvSpPr>
          <p:cNvPr id="4" name="Title 1">
            <a:extLst>
              <a:ext uri="{FF2B5EF4-FFF2-40B4-BE49-F238E27FC236}">
                <a16:creationId xmlns:a16="http://schemas.microsoft.com/office/drawing/2014/main" id="{CC4D061A-9182-0E47-58BB-1394889710DD}"/>
              </a:ext>
            </a:extLst>
          </p:cNvPr>
          <p:cNvSpPr>
            <a:spLocks noGrp="1"/>
          </p:cNvSpPr>
          <p:nvPr>
            <p:ph type="title"/>
          </p:nvPr>
        </p:nvSpPr>
        <p:spPr>
          <a:xfrm>
            <a:off x="863080" y="555036"/>
            <a:ext cx="16573356" cy="916056"/>
          </a:xfrm>
        </p:spPr>
        <p:txBody>
          <a:bodyPr anchor="ctr"/>
          <a:lstStyle>
            <a:lvl1pPr>
              <a:lnSpc>
                <a:spcPts val="4100"/>
              </a:lnSpc>
              <a:defRPr sz="4200">
                <a:solidFill>
                  <a:srgbClr val="263BD3"/>
                </a:solidFill>
              </a:defRPr>
            </a:lvl1pPr>
          </a:lstStyle>
          <a:p>
            <a:endParaRPr lang="en-US" dirty="0"/>
          </a:p>
        </p:txBody>
      </p:sp>
      <p:sp>
        <p:nvSpPr>
          <p:cNvPr id="6" name="Rectangle 5">
            <a:extLst>
              <a:ext uri="{FF2B5EF4-FFF2-40B4-BE49-F238E27FC236}">
                <a16:creationId xmlns:a16="http://schemas.microsoft.com/office/drawing/2014/main" id="{BDB5ECD6-ECF9-90A5-110C-BF2E6CC263AA}"/>
              </a:ext>
            </a:extLst>
          </p:cNvPr>
          <p:cNvSpPr/>
          <p:nvPr userDrawn="1"/>
        </p:nvSpPr>
        <p:spPr>
          <a:xfrm rot="16200000">
            <a:off x="-178533" y="572374"/>
            <a:ext cx="1149261" cy="792193"/>
          </a:xfrm>
          <a:prstGeom prst="rect">
            <a:avLst/>
          </a:prstGeom>
          <a:solidFill>
            <a:srgbClr val="CAD31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82794653"/>
      </p:ext>
    </p:extLst>
  </p:cSld>
  <p:clrMapOvr>
    <a:masterClrMapping/>
  </p:clrMapOvr>
  <p:extLst>
    <p:ext uri="{DCECCB84-F9BA-43D5-87BE-67443E8EF086}">
      <p15:sldGuideLst xmlns:p15="http://schemas.microsoft.com/office/powerpoint/2012/main">
        <p15:guide id="1" orient="horz" pos="3240" userDrawn="1">
          <p15:clr>
            <a:srgbClr val="FBAE40"/>
          </p15:clr>
        </p15:guide>
        <p15:guide id="2" pos="576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Slide 1">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075991E-3D80-1093-0B9E-40DD452E6206}"/>
              </a:ext>
            </a:extLst>
          </p:cNvPr>
          <p:cNvSpPr/>
          <p:nvPr userDrawn="1"/>
        </p:nvSpPr>
        <p:spPr>
          <a:xfrm>
            <a:off x="0" y="-4313"/>
            <a:ext cx="18288000" cy="10286999"/>
          </a:xfrm>
          <a:prstGeom prst="rect">
            <a:avLst/>
          </a:prstGeom>
          <a:gradFill flip="none" rotWithShape="1">
            <a:gsLst>
              <a:gs pos="8000">
                <a:srgbClr val="263BD3"/>
              </a:gs>
              <a:gs pos="80000">
                <a:srgbClr val="1A2584"/>
              </a:gs>
            </a:gsLst>
            <a:lin ang="135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74B08F70-9A8A-1BA7-803F-99BBD0A32D84}"/>
              </a:ext>
            </a:extLst>
          </p:cNvPr>
          <p:cNvSpPr>
            <a:spLocks noGrp="1"/>
          </p:cNvSpPr>
          <p:nvPr>
            <p:ph type="title" hasCustomPrompt="1"/>
          </p:nvPr>
        </p:nvSpPr>
        <p:spPr>
          <a:xfrm>
            <a:off x="705169" y="5981700"/>
            <a:ext cx="10867292" cy="3301612"/>
          </a:xfrm>
        </p:spPr>
        <p:txBody>
          <a:bodyPr anchor="t"/>
          <a:lstStyle>
            <a:lvl1pPr algn="l">
              <a:lnSpc>
                <a:spcPts val="8420"/>
              </a:lnSpc>
              <a:defRPr sz="9800" b="0" i="0" cap="none">
                <a:solidFill>
                  <a:srgbClr val="FFFFFF"/>
                </a:solidFill>
                <a:latin typeface="Aptos" panose="020B0004020202020204" pitchFamily="34" charset="0"/>
              </a:defRPr>
            </a:lvl1pPr>
          </a:lstStyle>
          <a:p>
            <a:r>
              <a:rPr lang="en-US" dirty="0"/>
              <a:t>Main Subject Headline Click To Add Content</a:t>
            </a:r>
          </a:p>
        </p:txBody>
      </p:sp>
      <p:pic>
        <p:nvPicPr>
          <p:cNvPr id="9" name="Picture 8" descr="A green globe with blue and yellow lines&#10;&#10;Description automatically generated">
            <a:extLst>
              <a:ext uri="{FF2B5EF4-FFF2-40B4-BE49-F238E27FC236}">
                <a16:creationId xmlns:a16="http://schemas.microsoft.com/office/drawing/2014/main" id="{3ACEB540-D319-D15F-94E4-6EB8FA97CA55}"/>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6713672" y="3225248"/>
            <a:ext cx="11601450" cy="7061752"/>
          </a:xfrm>
          <a:prstGeom prst="rect">
            <a:avLst/>
          </a:prstGeom>
        </p:spPr>
      </p:pic>
      <p:pic>
        <p:nvPicPr>
          <p:cNvPr id="2" name="Graphic 1">
            <a:extLst>
              <a:ext uri="{FF2B5EF4-FFF2-40B4-BE49-F238E27FC236}">
                <a16:creationId xmlns:a16="http://schemas.microsoft.com/office/drawing/2014/main" id="{3DC18C82-B48C-86A4-AE95-988D03A9D1BF}"/>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6743736" y="482666"/>
            <a:ext cx="1010864" cy="1010864"/>
          </a:xfrm>
          <a:prstGeom prst="rect">
            <a:avLst/>
          </a:prstGeom>
        </p:spPr>
      </p:pic>
    </p:spTree>
    <p:extLst>
      <p:ext uri="{BB962C8B-B14F-4D97-AF65-F5344CB8AC3E}">
        <p14:creationId xmlns:p14="http://schemas.microsoft.com/office/powerpoint/2010/main" val="800220945"/>
      </p:ext>
    </p:extLst>
  </p:cSld>
  <p:clrMapOvr>
    <a:masterClrMapping/>
  </p:clrMapOvr>
  <p:extLst>
    <p:ext uri="{DCECCB84-F9BA-43D5-87BE-67443E8EF086}">
      <p15:sldGuideLst xmlns:p15="http://schemas.microsoft.com/office/powerpoint/2012/main">
        <p15:guide id="1" orient="horz" pos="3240" userDrawn="1">
          <p15:clr>
            <a:srgbClr val="FBAE40"/>
          </p15:clr>
        </p15:guide>
        <p15:guide id="2" pos="576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act Us">
    <p:bg>
      <p:bgPr>
        <a:solidFill>
          <a:srgbClr val="E1F0FF"/>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CA0BC1B-E121-22F6-EA4F-315A21DADD34}"/>
              </a:ext>
            </a:extLst>
          </p:cNvPr>
          <p:cNvSpPr/>
          <p:nvPr userDrawn="1"/>
        </p:nvSpPr>
        <p:spPr>
          <a:xfrm>
            <a:off x="0" y="-4313"/>
            <a:ext cx="18266434" cy="10286999"/>
          </a:xfrm>
          <a:prstGeom prst="rect">
            <a:avLst/>
          </a:prstGeom>
          <a:gradFill flip="none" rotWithShape="1">
            <a:gsLst>
              <a:gs pos="24000">
                <a:schemeClr val="bg1"/>
              </a:gs>
              <a:gs pos="100000">
                <a:srgbClr val="A3C3FF"/>
              </a:gs>
              <a:gs pos="77000">
                <a:srgbClr val="D3E4FF"/>
              </a:gs>
            </a:gsLst>
            <a:lin ang="27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7EF978E1-8A8E-5738-7509-37BA651F49E3}"/>
              </a:ext>
            </a:extLst>
          </p:cNvPr>
          <p:cNvSpPr/>
          <p:nvPr userDrawn="1"/>
        </p:nvSpPr>
        <p:spPr>
          <a:xfrm>
            <a:off x="17527150" y="8420100"/>
            <a:ext cx="739284" cy="1862584"/>
          </a:xfrm>
          <a:prstGeom prst="rect">
            <a:avLst/>
          </a:prstGeom>
          <a:solidFill>
            <a:srgbClr val="CAD31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DECBAD72-8B13-ACB0-75FF-44382C60299A}"/>
              </a:ext>
            </a:extLst>
          </p:cNvPr>
          <p:cNvSpPr/>
          <p:nvPr userDrawn="1"/>
        </p:nvSpPr>
        <p:spPr>
          <a:xfrm>
            <a:off x="21566" y="8420100"/>
            <a:ext cx="9122434" cy="1921892"/>
          </a:xfrm>
          <a:prstGeom prst="rect">
            <a:avLst/>
          </a:prstGeom>
          <a:solidFill>
            <a:srgbClr val="263BD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 Placeholder 3">
            <a:extLst>
              <a:ext uri="{FF2B5EF4-FFF2-40B4-BE49-F238E27FC236}">
                <a16:creationId xmlns:a16="http://schemas.microsoft.com/office/drawing/2014/main" id="{F7C539DE-7351-F083-BA2A-B4218EFAE00D}"/>
              </a:ext>
            </a:extLst>
          </p:cNvPr>
          <p:cNvSpPr>
            <a:spLocks noGrp="1"/>
          </p:cNvSpPr>
          <p:nvPr>
            <p:ph type="body" sz="half" idx="2" hasCustomPrompt="1"/>
          </p:nvPr>
        </p:nvSpPr>
        <p:spPr>
          <a:xfrm>
            <a:off x="745447" y="9105900"/>
            <a:ext cx="2593108" cy="548831"/>
          </a:xfrm>
        </p:spPr>
        <p:txBody>
          <a:bodyPr>
            <a:noAutofit/>
          </a:bodyPr>
          <a:lstStyle>
            <a:lvl1pPr marL="0" indent="0">
              <a:buNone/>
              <a:defRPr sz="2800" b="1" i="0">
                <a:solidFill>
                  <a:schemeClr val="bg1"/>
                </a:solidFill>
                <a:latin typeface="Aptos" panose="020B00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err="1"/>
              <a:t>www.ogc.org</a:t>
            </a:r>
            <a:endParaRPr lang="en-US" dirty="0"/>
          </a:p>
        </p:txBody>
      </p:sp>
      <p:sp>
        <p:nvSpPr>
          <p:cNvPr id="6" name="Title 1">
            <a:extLst>
              <a:ext uri="{FF2B5EF4-FFF2-40B4-BE49-F238E27FC236}">
                <a16:creationId xmlns:a16="http://schemas.microsoft.com/office/drawing/2014/main" id="{E34B6E06-9D16-BF9D-CD4A-43497B2A63E1}"/>
              </a:ext>
            </a:extLst>
          </p:cNvPr>
          <p:cNvSpPr>
            <a:spLocks noGrp="1"/>
          </p:cNvSpPr>
          <p:nvPr>
            <p:ph type="title" hasCustomPrompt="1"/>
          </p:nvPr>
        </p:nvSpPr>
        <p:spPr>
          <a:xfrm>
            <a:off x="658314" y="3486090"/>
            <a:ext cx="7634039" cy="2495610"/>
          </a:xfrm>
        </p:spPr>
        <p:txBody>
          <a:bodyPr anchor="t"/>
          <a:lstStyle>
            <a:lvl1pPr algn="l">
              <a:lnSpc>
                <a:spcPts val="9900"/>
              </a:lnSpc>
              <a:defRPr sz="12300" b="0" i="0" cap="none">
                <a:solidFill>
                  <a:schemeClr val="accent1">
                    <a:lumMod val="75000"/>
                  </a:schemeClr>
                </a:solidFill>
                <a:latin typeface="Aptos Display" panose="020B0004020202020204" pitchFamily="34" charset="0"/>
              </a:defRPr>
            </a:lvl1pPr>
          </a:lstStyle>
          <a:p>
            <a:r>
              <a:rPr lang="en-US" dirty="0"/>
              <a:t>THANK</a:t>
            </a:r>
            <a:br>
              <a:rPr lang="en-US" dirty="0"/>
            </a:br>
            <a:r>
              <a:rPr lang="en-US" dirty="0"/>
              <a:t>YOU</a:t>
            </a:r>
          </a:p>
        </p:txBody>
      </p:sp>
      <p:pic>
        <p:nvPicPr>
          <p:cNvPr id="23" name="Graphic 22">
            <a:hlinkClick r:id="rId2"/>
            <a:extLst>
              <a:ext uri="{FF2B5EF4-FFF2-40B4-BE49-F238E27FC236}">
                <a16:creationId xmlns:a16="http://schemas.microsoft.com/office/drawing/2014/main" id="{5E80DEB9-7302-517D-D762-3B89B5331F45}"/>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6463553" y="9115879"/>
            <a:ext cx="444357" cy="434969"/>
          </a:xfrm>
          <a:prstGeom prst="rect">
            <a:avLst/>
          </a:prstGeom>
        </p:spPr>
      </p:pic>
      <p:pic>
        <p:nvPicPr>
          <p:cNvPr id="25" name="Graphic 24">
            <a:hlinkClick r:id="rId5"/>
            <a:extLst>
              <a:ext uri="{FF2B5EF4-FFF2-40B4-BE49-F238E27FC236}">
                <a16:creationId xmlns:a16="http://schemas.microsoft.com/office/drawing/2014/main" id="{A4425F64-9AB7-B578-8507-9BE7A01DC9D0}"/>
              </a:ext>
            </a:extLst>
          </p:cNvPr>
          <p:cNvPicPr>
            <a:picLocks noChangeAspect="1"/>
          </p:cNvPicPr>
          <p:nvPr userDrawn="1"/>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7682188" y="9132679"/>
            <a:ext cx="610165" cy="434969"/>
          </a:xfrm>
          <a:prstGeom prst="rect">
            <a:avLst/>
          </a:prstGeom>
        </p:spPr>
      </p:pic>
      <p:cxnSp>
        <p:nvCxnSpPr>
          <p:cNvPr id="27" name="Straight Connector 26">
            <a:extLst>
              <a:ext uri="{FF2B5EF4-FFF2-40B4-BE49-F238E27FC236}">
                <a16:creationId xmlns:a16="http://schemas.microsoft.com/office/drawing/2014/main" id="{AC3AF3DD-E3F8-963A-7CE5-12FE73E6470F}"/>
              </a:ext>
            </a:extLst>
          </p:cNvPr>
          <p:cNvCxnSpPr/>
          <p:nvPr userDrawn="1"/>
        </p:nvCxnSpPr>
        <p:spPr>
          <a:xfrm>
            <a:off x="7288658" y="9041162"/>
            <a:ext cx="0" cy="623548"/>
          </a:xfrm>
          <a:prstGeom prst="line">
            <a:avLst/>
          </a:prstGeom>
          <a:ln w="19050">
            <a:solidFill>
              <a:srgbClr val="7FAEFF"/>
            </a:solidFill>
          </a:ln>
        </p:spPr>
        <p:style>
          <a:lnRef idx="1">
            <a:schemeClr val="accent1"/>
          </a:lnRef>
          <a:fillRef idx="0">
            <a:schemeClr val="accent1"/>
          </a:fillRef>
          <a:effectRef idx="0">
            <a:schemeClr val="accent1"/>
          </a:effectRef>
          <a:fontRef idx="minor">
            <a:schemeClr val="tx1"/>
          </a:fontRef>
        </p:style>
      </p:cxnSp>
      <p:pic>
        <p:nvPicPr>
          <p:cNvPr id="2" name="Graphic 1">
            <a:extLst>
              <a:ext uri="{FF2B5EF4-FFF2-40B4-BE49-F238E27FC236}">
                <a16:creationId xmlns:a16="http://schemas.microsoft.com/office/drawing/2014/main" id="{B234AFB3-C66F-E10A-4295-C25CBF9E1409}"/>
              </a:ext>
            </a:extLst>
          </p:cNvPr>
          <p:cNvPicPr>
            <a:picLocks noChangeAspect="1"/>
          </p:cNvPicPr>
          <p:nvPr userDrawn="1"/>
        </p:nvPicPr>
        <p:blipFill>
          <a:blip r:embed="rId8">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745447" y="591482"/>
            <a:ext cx="1154872" cy="1154872"/>
          </a:xfrm>
          <a:prstGeom prst="rect">
            <a:avLst/>
          </a:prstGeom>
        </p:spPr>
      </p:pic>
      <p:sp>
        <p:nvSpPr>
          <p:cNvPr id="15" name="Picture Placeholder 14">
            <a:extLst>
              <a:ext uri="{FF2B5EF4-FFF2-40B4-BE49-F238E27FC236}">
                <a16:creationId xmlns:a16="http://schemas.microsoft.com/office/drawing/2014/main" id="{02987B79-8C56-226E-FF8F-C1A6BFA690F1}"/>
              </a:ext>
            </a:extLst>
          </p:cNvPr>
          <p:cNvSpPr>
            <a:spLocks noGrp="1"/>
          </p:cNvSpPr>
          <p:nvPr>
            <p:ph type="pic" sz="quarter" idx="10"/>
          </p:nvPr>
        </p:nvSpPr>
        <p:spPr>
          <a:xfrm>
            <a:off x="9144000" y="4763"/>
            <a:ext cx="8383588" cy="8415337"/>
          </a:xfrm>
        </p:spPr>
        <p:txBody>
          <a:bodyPr/>
          <a:lstStyle/>
          <a:p>
            <a:r>
              <a:rPr lang="en-US"/>
              <a:t>Click icon to add picture</a:t>
            </a:r>
          </a:p>
        </p:txBody>
      </p:sp>
    </p:spTree>
    <p:extLst>
      <p:ext uri="{BB962C8B-B14F-4D97-AF65-F5344CB8AC3E}">
        <p14:creationId xmlns:p14="http://schemas.microsoft.com/office/powerpoint/2010/main" val="1469830898"/>
      </p:ext>
    </p:extLst>
  </p:cSld>
  <p:clrMapOvr>
    <a:masterClrMapping/>
  </p:clrMapOvr>
  <p:extLst>
    <p:ext uri="{DCECCB84-F9BA-43D5-87BE-67443E8EF086}">
      <p15:sldGuideLst xmlns:p15="http://schemas.microsoft.com/office/powerpoint/2012/main">
        <p15:guide id="1" orient="horz" pos="3240" userDrawn="1">
          <p15:clr>
            <a:srgbClr val="FBAE40"/>
          </p15:clr>
        </p15:guide>
        <p15:guide id="2" pos="576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D19958A5-4C18-2A74-5335-2FCA83B682F9}"/>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E18D98C8-E820-9AB7-06B0-071F931B5C08}"/>
              </a:ext>
            </a:extLst>
          </p:cNvPr>
          <p:cNvSpPr>
            <a:spLocks noGrp="1"/>
          </p:cNvSpPr>
          <p:nvPr>
            <p:ph type="sldNum" sz="quarter" idx="12"/>
          </p:nvPr>
        </p:nvSpPr>
        <p:spPr>
          <a:xfrm>
            <a:off x="9827100" y="8746124"/>
            <a:ext cx="4114800" cy="547688"/>
          </a:xfrm>
          <a:prstGeom prst="rect">
            <a:avLst/>
          </a:prstGeom>
        </p:spPr>
        <p:txBody>
          <a:bodyPr/>
          <a:lstStyle/>
          <a:p>
            <a:fld id="{1A8C3941-AECA-4764-80A3-6299B243377C}" type="slidenum">
              <a:rPr lang="en-US" smtClean="0"/>
              <a:t>‹#›</a:t>
            </a:fld>
            <a:endParaRPr lang="en-US" dirty="0"/>
          </a:p>
        </p:txBody>
      </p:sp>
    </p:spTree>
    <p:extLst>
      <p:ext uri="{BB962C8B-B14F-4D97-AF65-F5344CB8AC3E}">
        <p14:creationId xmlns:p14="http://schemas.microsoft.com/office/powerpoint/2010/main" val="107959460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05589D-3A5A-B70B-3F46-8FF7893E39F7}"/>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AF1E046-104B-F543-FC62-1DA6AD7089ED}"/>
              </a:ext>
            </a:extLst>
          </p:cNvPr>
          <p:cNvSpPr>
            <a:spLocks noGrp="1"/>
          </p:cNvSpPr>
          <p:nvPr>
            <p:ph idx="1"/>
          </p:nvPr>
        </p:nvSpPr>
        <p:spPr>
          <a:xfrm>
            <a:off x="1257300" y="2738438"/>
            <a:ext cx="15773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8E67084-3868-10E9-DD60-C0A1A70A32E9}"/>
              </a:ext>
            </a:extLst>
          </p:cNvPr>
          <p:cNvSpPr>
            <a:spLocks noGrp="1"/>
          </p:cNvSpPr>
          <p:nvPr>
            <p:ph type="dt" sz="half" idx="10"/>
          </p:nvPr>
        </p:nvSpPr>
        <p:spPr>
          <a:xfrm>
            <a:off x="1257300" y="9534526"/>
            <a:ext cx="4114800" cy="547688"/>
          </a:xfrm>
          <a:prstGeom prst="rect">
            <a:avLst/>
          </a:prstGeom>
        </p:spPr>
        <p:txBody>
          <a:bodyPr/>
          <a:lstStyle/>
          <a:p>
            <a:fld id="{1A4EBA5F-96A7-4A80-83E2-45487FFC310E}" type="datetimeFigureOut">
              <a:rPr lang="en-US" smtClean="0"/>
              <a:t>2/17/2026</a:t>
            </a:fld>
            <a:endParaRPr lang="en-US" dirty="0"/>
          </a:p>
        </p:txBody>
      </p:sp>
      <p:sp>
        <p:nvSpPr>
          <p:cNvPr id="5" name="Footer Placeholder 4">
            <a:extLst>
              <a:ext uri="{FF2B5EF4-FFF2-40B4-BE49-F238E27FC236}">
                <a16:creationId xmlns:a16="http://schemas.microsoft.com/office/drawing/2014/main" id="{69111F9D-EE13-8280-7A08-390A0A9D56B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DB8CA45-DE1A-1708-BECC-1A948C19949F}"/>
              </a:ext>
            </a:extLst>
          </p:cNvPr>
          <p:cNvSpPr>
            <a:spLocks noGrp="1"/>
          </p:cNvSpPr>
          <p:nvPr>
            <p:ph type="sldNum" sz="quarter" idx="12"/>
          </p:nvPr>
        </p:nvSpPr>
        <p:spPr>
          <a:xfrm>
            <a:off x="9827100" y="8746124"/>
            <a:ext cx="4114800" cy="547688"/>
          </a:xfrm>
          <a:prstGeom prst="rect">
            <a:avLst/>
          </a:prstGeom>
        </p:spPr>
        <p:txBody>
          <a:bodyPr/>
          <a:lstStyle/>
          <a:p>
            <a:fld id="{1A8C3941-AECA-4764-80A3-6299B243377C}" type="slidenum">
              <a:rPr lang="en-US" smtClean="0"/>
              <a:t>‹#›</a:t>
            </a:fld>
            <a:endParaRPr lang="en-US" dirty="0"/>
          </a:p>
        </p:txBody>
      </p:sp>
    </p:spTree>
    <p:extLst>
      <p:ext uri="{BB962C8B-B14F-4D97-AF65-F5344CB8AC3E}">
        <p14:creationId xmlns:p14="http://schemas.microsoft.com/office/powerpoint/2010/main" val="1661519400"/>
      </p:ext>
    </p:extLst>
  </p:cSld>
  <p:clrMapOvr>
    <a:masterClrMapping/>
  </p:clrMapOvr>
  <p:extLst>
    <p:ext uri="{DCECCB84-F9BA-43D5-87BE-67443E8EF086}">
      <p15:sldGuideLst xmlns:p15="http://schemas.microsoft.com/office/powerpoint/2012/main">
        <p15:guide id="1" orient="horz" pos="3240" userDrawn="1">
          <p15:clr>
            <a:srgbClr val="FBAE40"/>
          </p15:clr>
        </p15:guide>
        <p15:guide id="2" pos="576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B2977F-643F-D5A2-4696-7A923FE55BCF}"/>
              </a:ext>
            </a:extLst>
          </p:cNvPr>
          <p:cNvSpPr>
            <a:spLocks noGrp="1"/>
          </p:cNvSpPr>
          <p:nvPr>
            <p:ph type="ctrTitle"/>
          </p:nvPr>
        </p:nvSpPr>
        <p:spPr>
          <a:xfrm>
            <a:off x="2286000" y="1683545"/>
            <a:ext cx="13716000" cy="3581400"/>
          </a:xfrm>
          <a:prstGeom prst="rect">
            <a:avLst/>
          </a:prstGeo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C55BA36F-D015-C015-04EA-20A13BC983A8}"/>
              </a:ext>
            </a:extLst>
          </p:cNvPr>
          <p:cNvSpPr>
            <a:spLocks noGrp="1"/>
          </p:cNvSpPr>
          <p:nvPr>
            <p:ph type="subTitle" idx="1"/>
          </p:nvPr>
        </p:nvSpPr>
        <p:spPr>
          <a:xfrm>
            <a:off x="2286000" y="5403057"/>
            <a:ext cx="13716000" cy="2483643"/>
          </a:xfrm>
          <a:prstGeom prst="rect">
            <a:avLst/>
          </a:prstGeo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0BCC13C2-47D7-D651-4CA9-519AFE940962}"/>
              </a:ext>
            </a:extLst>
          </p:cNvPr>
          <p:cNvSpPr>
            <a:spLocks noGrp="1"/>
          </p:cNvSpPr>
          <p:nvPr>
            <p:ph type="dt" sz="half" idx="10"/>
          </p:nvPr>
        </p:nvSpPr>
        <p:spPr>
          <a:xfrm>
            <a:off x="1257300" y="9534526"/>
            <a:ext cx="4114800" cy="547688"/>
          </a:xfrm>
          <a:prstGeom prst="rect">
            <a:avLst/>
          </a:prstGeom>
        </p:spPr>
        <p:txBody>
          <a:bodyPr/>
          <a:lstStyle/>
          <a:p>
            <a:fld id="{1A4EBA5F-96A7-4A80-83E2-45487FFC310E}" type="datetimeFigureOut">
              <a:rPr lang="en-US" smtClean="0"/>
              <a:t>2/17/2026</a:t>
            </a:fld>
            <a:endParaRPr lang="en-US" dirty="0"/>
          </a:p>
        </p:txBody>
      </p:sp>
      <p:sp>
        <p:nvSpPr>
          <p:cNvPr id="5" name="Footer Placeholder 4">
            <a:extLst>
              <a:ext uri="{FF2B5EF4-FFF2-40B4-BE49-F238E27FC236}">
                <a16:creationId xmlns:a16="http://schemas.microsoft.com/office/drawing/2014/main" id="{64547F13-745B-867C-0AE8-E18D8D0D746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A3E723A-B80B-6821-62DF-12388D5EB252}"/>
              </a:ext>
            </a:extLst>
          </p:cNvPr>
          <p:cNvSpPr>
            <a:spLocks noGrp="1"/>
          </p:cNvSpPr>
          <p:nvPr>
            <p:ph type="sldNum" sz="quarter" idx="12"/>
          </p:nvPr>
        </p:nvSpPr>
        <p:spPr>
          <a:xfrm>
            <a:off x="9827100" y="8746124"/>
            <a:ext cx="4114800" cy="547688"/>
          </a:xfrm>
          <a:prstGeom prst="rect">
            <a:avLst/>
          </a:prstGeom>
        </p:spPr>
        <p:txBody>
          <a:bodyPr/>
          <a:lstStyle/>
          <a:p>
            <a:fld id="{1A8C3941-AECA-4764-80A3-6299B243377C}" type="slidenum">
              <a:rPr lang="en-US" smtClean="0"/>
              <a:t>‹#›</a:t>
            </a:fld>
            <a:endParaRPr lang="en-US" dirty="0"/>
          </a:p>
        </p:txBody>
      </p:sp>
    </p:spTree>
    <p:extLst>
      <p:ext uri="{BB962C8B-B14F-4D97-AF65-F5344CB8AC3E}">
        <p14:creationId xmlns:p14="http://schemas.microsoft.com/office/powerpoint/2010/main" val="3790439848"/>
      </p:ext>
    </p:extLst>
  </p:cSld>
  <p:clrMapOvr>
    <a:masterClrMapping/>
  </p:clrMapOvr>
  <p:extLst>
    <p:ext uri="{DCECCB84-F9BA-43D5-87BE-67443E8EF086}">
      <p15:sldGuideLst xmlns:p15="http://schemas.microsoft.com/office/powerpoint/2012/main">
        <p15:guide id="1" orient="horz" pos="3240" userDrawn="1">
          <p15:clr>
            <a:srgbClr val="FBAE40"/>
          </p15:clr>
        </p15:guide>
        <p15:guide id="2" pos="5760"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14173200" cy="1143000"/>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b="0" i="0">
                <a:solidFill>
                  <a:schemeClr val="tx1">
                    <a:tint val="75000"/>
                  </a:schemeClr>
                </a:solidFill>
                <a:latin typeface="Aptos" panose="020B0004020202020204" pitchFamily="34" charset="0"/>
              </a:defRPr>
            </a:lvl1pPr>
          </a:lstStyle>
          <a:p>
            <a:fld id="{1D8BD707-D9CF-40AE-B4C6-C98DA3205C09}" type="datetimeFigureOut">
              <a:rPr lang="en-US" smtClean="0"/>
              <a:pPr/>
              <a:t>2/17/2026</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b="0" i="0">
                <a:solidFill>
                  <a:schemeClr val="tx1">
                    <a:tint val="75000"/>
                  </a:schemeClr>
                </a:solidFill>
                <a:latin typeface="Aptos" panose="020B0004020202020204" pitchFamily="34" charset="0"/>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b="0" i="0">
                <a:solidFill>
                  <a:schemeClr val="tx1">
                    <a:tint val="75000"/>
                  </a:schemeClr>
                </a:solidFill>
                <a:latin typeface="Aptos" panose="020B0004020202020204" pitchFamily="34" charset="0"/>
              </a:defRPr>
            </a:lvl1pPr>
          </a:lstStyle>
          <a:p>
            <a:fld id="{B6F15528-21DE-4FAA-801E-634DDDAF4B2B}" type="slidenum">
              <a:rPr lang="en-US" smtClean="0"/>
              <a:pPr/>
              <a:t>‹#›</a:t>
            </a:fld>
            <a:endParaRPr lang="en-US" dirty="0"/>
          </a:p>
        </p:txBody>
      </p:sp>
      <p:sp>
        <p:nvSpPr>
          <p:cNvPr id="8" name="Rectangle 7">
            <a:extLst>
              <a:ext uri="{FF2B5EF4-FFF2-40B4-BE49-F238E27FC236}">
                <a16:creationId xmlns:a16="http://schemas.microsoft.com/office/drawing/2014/main" id="{04DC67FC-3261-4667-A8C3-D4F3413D6B9B}"/>
              </a:ext>
            </a:extLst>
          </p:cNvPr>
          <p:cNvSpPr/>
          <p:nvPr userDrawn="1"/>
        </p:nvSpPr>
        <p:spPr>
          <a:xfrm>
            <a:off x="0" y="9827604"/>
            <a:ext cx="4245621" cy="509217"/>
          </a:xfrm>
          <a:prstGeom prst="rect">
            <a:avLst/>
          </a:prstGeom>
          <a:solidFill>
            <a:srgbClr val="FA68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bg1"/>
                </a:solidFill>
              </a:rPr>
              <a:t>8554J35Q+HV3 0002</a:t>
            </a:r>
          </a:p>
        </p:txBody>
      </p:sp>
    </p:spTree>
  </p:cSld>
  <p:clrMap bg1="lt1" tx1="dk1" bg2="lt2" tx2="dk2" accent1="accent1" accent2="accent2" accent3="accent3" accent4="accent4" accent5="accent5" accent6="accent6" hlink="hlink" folHlink="folHlink"/>
  <p:sldLayoutIdLst>
    <p:sldLayoutId id="2147483663" r:id="rId1"/>
    <p:sldLayoutId id="2147483700" r:id="rId2"/>
    <p:sldLayoutId id="2147483667" r:id="rId3"/>
    <p:sldLayoutId id="2147483671" r:id="rId4"/>
    <p:sldLayoutId id="2147483701" r:id="rId5"/>
    <p:sldLayoutId id="2147483703" r:id="rId6"/>
    <p:sldLayoutId id="2147483704" r:id="rId7"/>
  </p:sldLayoutIdLst>
  <p:txStyles>
    <p:titleStyle>
      <a:lvl1pPr algn="l" defTabSz="914400" rtl="0" eaLnBrk="1" latinLnBrk="0" hangingPunct="1">
        <a:lnSpc>
          <a:spcPts val="14620"/>
        </a:lnSpc>
        <a:spcBef>
          <a:spcPct val="0"/>
        </a:spcBef>
        <a:buNone/>
        <a:defRPr sz="6600" b="0" i="0" kern="1200">
          <a:solidFill>
            <a:schemeClr val="tx1"/>
          </a:solidFill>
          <a:latin typeface="Aptos" panose="020B0004020202020204" pitchFamily="34" charset="0"/>
          <a:ea typeface="+mj-ea"/>
          <a:cs typeface="+mj-cs"/>
        </a:defRPr>
      </a:lvl1pPr>
    </p:titleStyle>
    <p:bodyStyle>
      <a:lvl1pPr marL="342900" indent="-342900" algn="l" defTabSz="914400" rtl="0" eaLnBrk="1" latinLnBrk="0" hangingPunct="1">
        <a:spcBef>
          <a:spcPct val="20000"/>
        </a:spcBef>
        <a:buFont typeface="Arial" pitchFamily="34" charset="0"/>
        <a:buChar char="•"/>
        <a:defRPr sz="3200" b="0" i="0" kern="1200">
          <a:solidFill>
            <a:schemeClr val="tx1"/>
          </a:solidFill>
          <a:latin typeface="Aptos" panose="020B0004020202020204" pitchFamily="34" charset="0"/>
          <a:ea typeface="Noto Sans Medium" panose="020B0502040504020204" pitchFamily="34" charset="0"/>
          <a:cs typeface="Noto Sans Medium" panose="020B0502040504020204" pitchFamily="34" charset="0"/>
        </a:defRPr>
      </a:lvl1pPr>
      <a:lvl2pPr marL="914400" indent="-457200" algn="l" defTabSz="914400" rtl="0" eaLnBrk="1" latinLnBrk="0" hangingPunct="1">
        <a:spcBef>
          <a:spcPct val="20000"/>
        </a:spcBef>
        <a:buFont typeface="Arial" panose="020B0604020202020204" pitchFamily="34" charset="0"/>
        <a:buChar char="•"/>
        <a:defRPr sz="2800" b="0" i="0" kern="1200">
          <a:solidFill>
            <a:schemeClr val="tx1"/>
          </a:solidFill>
          <a:latin typeface="Aptos" panose="020B0004020202020204" pitchFamily="34" charset="0"/>
          <a:ea typeface="Noto Sans Medium" panose="020B0502040504020204" pitchFamily="34" charset="0"/>
          <a:cs typeface="Noto Sans Medium" panose="020B0502040504020204" pitchFamily="34" charset="0"/>
        </a:defRPr>
      </a:lvl2pPr>
      <a:lvl3pPr marL="1257300" indent="-342900" algn="l" defTabSz="914400" rtl="0" eaLnBrk="1" latinLnBrk="0" hangingPunct="1">
        <a:spcBef>
          <a:spcPct val="20000"/>
        </a:spcBef>
        <a:buFont typeface="Arial" panose="020B0604020202020204" pitchFamily="34" charset="0"/>
        <a:buChar char="•"/>
        <a:defRPr sz="2400" b="0" i="0" kern="1200">
          <a:solidFill>
            <a:schemeClr val="tx1"/>
          </a:solidFill>
          <a:latin typeface="Aptos" panose="020B0004020202020204" pitchFamily="34" charset="0"/>
          <a:ea typeface="Noto Sans Medium" panose="020B0502040504020204" pitchFamily="34" charset="0"/>
          <a:cs typeface="Noto Sans Medium" panose="020B0502040504020204" pitchFamily="34" charset="0"/>
        </a:defRPr>
      </a:lvl3pPr>
      <a:lvl4pPr marL="1714500" indent="-342900" algn="l" defTabSz="914400" rtl="0" eaLnBrk="1" latinLnBrk="0" hangingPunct="1">
        <a:spcBef>
          <a:spcPct val="20000"/>
        </a:spcBef>
        <a:buFont typeface="Arial" panose="020B0604020202020204" pitchFamily="34" charset="0"/>
        <a:buChar char="•"/>
        <a:defRPr sz="2000" b="0" i="0" kern="1200">
          <a:solidFill>
            <a:schemeClr val="tx1"/>
          </a:solidFill>
          <a:latin typeface="Aptos" panose="020B0004020202020204" pitchFamily="34" charset="0"/>
          <a:ea typeface="Noto Sans Medium" panose="020B0502040504020204" pitchFamily="34" charset="0"/>
          <a:cs typeface="Noto Sans Medium" panose="020B0502040504020204" pitchFamily="34" charset="0"/>
        </a:defRPr>
      </a:lvl4pPr>
      <a:lvl5pPr marL="2171700" indent="-342900" algn="l" defTabSz="914400" rtl="0" eaLnBrk="1" latinLnBrk="0" hangingPunct="1">
        <a:spcBef>
          <a:spcPct val="20000"/>
        </a:spcBef>
        <a:buFont typeface="Arial" panose="020B0604020202020204" pitchFamily="34" charset="0"/>
        <a:buChar char="•"/>
        <a:defRPr sz="2000" b="0" i="0" kern="1200">
          <a:solidFill>
            <a:schemeClr val="tx1"/>
          </a:solidFill>
          <a:latin typeface="Aptos" panose="020B0004020202020204" pitchFamily="34" charset="0"/>
          <a:ea typeface="Noto Sans Medium" panose="020B0502040504020204" pitchFamily="34" charset="0"/>
          <a:cs typeface="Noto Sans Medium" panose="020B0502040504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240" userDrawn="1">
          <p15:clr>
            <a:srgbClr val="F26B43"/>
          </p15:clr>
        </p15:guide>
        <p15:guide id="2" pos="576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27.jpg"/><Relationship Id="rId1" Type="http://schemas.openxmlformats.org/officeDocument/2006/relationships/slideLayout" Target="../slideLayouts/slideLayout6.xml"/><Relationship Id="rId5" Type="http://schemas.openxmlformats.org/officeDocument/2006/relationships/image" Target="../media/image23.png"/><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23.png"/><Relationship Id="rId5" Type="http://schemas.openxmlformats.org/officeDocument/2006/relationships/image" Target="../media/image20.png"/><Relationship Id="rId4" Type="http://schemas.openxmlformats.org/officeDocument/2006/relationships/image" Target="../media/image19.jpg"/></Relationships>
</file>

<file path=ppt/slides/_rels/slide13.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30.png"/><Relationship Id="rId1" Type="http://schemas.openxmlformats.org/officeDocument/2006/relationships/slideLayout" Target="../slideLayouts/slideLayout6.xml"/><Relationship Id="rId5" Type="http://schemas.openxmlformats.org/officeDocument/2006/relationships/image" Target="../media/image23.png"/><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6.xml"/><Relationship Id="rId5" Type="http://schemas.openxmlformats.org/officeDocument/2006/relationships/image" Target="../media/image23.png"/><Relationship Id="rId4" Type="http://schemas.openxmlformats.org/officeDocument/2006/relationships/image" Target="../media/image33.png"/></Relationships>
</file>

<file path=ppt/slides/_rels/slide15.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hyperlink" Target="https://services.opnusa.us/logon" TargetMode="External"/><Relationship Id="rId2" Type="http://schemas.openxmlformats.org/officeDocument/2006/relationships/notesSlide" Target="../notesSlides/notesSlide13.xml"/><Relationship Id="rId1" Type="http://schemas.openxmlformats.org/officeDocument/2006/relationships/slideLayout" Target="../slideLayouts/slideLayout5.xml"/><Relationship Id="rId5" Type="http://schemas.openxmlformats.org/officeDocument/2006/relationships/image" Target="../media/image35.png"/><Relationship Id="rId4" Type="http://schemas.openxmlformats.org/officeDocument/2006/relationships/image" Target="../media/image12.jpg"/></Relationships>
</file>

<file path=ppt/slides/_rels/slide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5.xml"/><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19.jpg"/><Relationship Id="rId7"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4.png"/><Relationship Id="rId1" Type="http://schemas.openxmlformats.org/officeDocument/2006/relationships/slideLayout" Target="../slideLayouts/slideLayout6.xml"/><Relationship Id="rId5" Type="http://schemas.openxmlformats.org/officeDocument/2006/relationships/image" Target="../media/image26.jpeg"/><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C8AC91A-6C76-4A82-C7B1-6149ED0AD1A3}"/>
              </a:ext>
            </a:extLst>
          </p:cNvPr>
          <p:cNvSpPr txBox="1"/>
          <p:nvPr/>
        </p:nvSpPr>
        <p:spPr>
          <a:xfrm>
            <a:off x="2316218" y="3502660"/>
            <a:ext cx="13647421" cy="6894195"/>
          </a:xfrm>
          <a:prstGeom prst="rect">
            <a:avLst/>
          </a:prstGeom>
          <a:noFill/>
        </p:spPr>
        <p:txBody>
          <a:bodyPr wrap="square">
            <a:spAutoFit/>
          </a:bodyPr>
          <a:lstStyle/>
          <a:p>
            <a:pPr algn="just">
              <a:lnSpc>
                <a:spcPct val="100000"/>
              </a:lnSpc>
            </a:pPr>
            <a:r>
              <a:rPr lang="en-US" sz="4000" b="1" dirty="0">
                <a:solidFill>
                  <a:srgbClr val="003399"/>
                </a:solidFill>
              </a:rPr>
              <a:t>Fifty State Universal Common Parcel Indexing Standard Adoption Proposal to Create and Maintain Seamless, Normalized, Real‑time Current Statewide Parcel Maps, Resolving Long‑standing Fragmentation in U.S. Land Parcel Data as called for in OGC OPN SWG Charter.  </a:t>
            </a:r>
          </a:p>
          <a:p>
            <a:pPr algn="ctr">
              <a:lnSpc>
                <a:spcPct val="100000"/>
              </a:lnSpc>
            </a:pPr>
            <a:endParaRPr lang="en-US" sz="3200" dirty="0">
              <a:solidFill>
                <a:srgbClr val="003399"/>
              </a:solidFill>
            </a:endParaRPr>
          </a:p>
          <a:p>
            <a:pPr algn="ctr">
              <a:lnSpc>
                <a:spcPct val="100000"/>
              </a:lnSpc>
            </a:pPr>
            <a:r>
              <a:rPr lang="en-US" sz="3200" dirty="0">
                <a:solidFill>
                  <a:srgbClr val="003399"/>
                </a:solidFill>
              </a:rPr>
              <a:t>[GOOGLE OGC OPN SWG Charter for Download].</a:t>
            </a:r>
            <a:endParaRPr lang="en-US" sz="4000" dirty="0">
              <a:solidFill>
                <a:srgbClr val="003399"/>
              </a:solidFill>
            </a:endParaRPr>
          </a:p>
          <a:p>
            <a:pPr algn="just">
              <a:lnSpc>
                <a:spcPct val="100000"/>
              </a:lnSpc>
            </a:pPr>
            <a:endParaRPr lang="en-US" sz="4000" b="1" dirty="0">
              <a:solidFill>
                <a:srgbClr val="003399"/>
              </a:solidFill>
            </a:endParaRPr>
          </a:p>
          <a:p>
            <a:pPr algn="just">
              <a:lnSpc>
                <a:spcPct val="100000"/>
              </a:lnSpc>
            </a:pPr>
            <a:endParaRPr lang="en-US" sz="4000" b="1" dirty="0">
              <a:solidFill>
                <a:srgbClr val="003399"/>
              </a:solidFill>
            </a:endParaRPr>
          </a:p>
          <a:p>
            <a:pPr algn="just">
              <a:lnSpc>
                <a:spcPct val="100000"/>
              </a:lnSpc>
            </a:pPr>
            <a:endParaRPr lang="en-US" sz="4000" b="1" dirty="0">
              <a:solidFill>
                <a:srgbClr val="003399"/>
              </a:solidFill>
            </a:endParaRPr>
          </a:p>
          <a:p>
            <a:pPr algn="just">
              <a:lnSpc>
                <a:spcPct val="100000"/>
              </a:lnSpc>
            </a:pPr>
            <a:endParaRPr lang="en-US" sz="4000" b="1" dirty="0">
              <a:solidFill>
                <a:srgbClr val="003399"/>
              </a:solidFill>
            </a:endParaRPr>
          </a:p>
          <a:p>
            <a:pPr algn="ctr">
              <a:lnSpc>
                <a:spcPct val="100000"/>
              </a:lnSpc>
            </a:pPr>
            <a:endParaRPr lang="en-US" sz="1800" b="1" dirty="0">
              <a:solidFill>
                <a:srgbClr val="003399"/>
              </a:solidFill>
            </a:endParaRPr>
          </a:p>
        </p:txBody>
      </p:sp>
      <p:sp>
        <p:nvSpPr>
          <p:cNvPr id="6" name="TextBox 5">
            <a:extLst>
              <a:ext uri="{FF2B5EF4-FFF2-40B4-BE49-F238E27FC236}">
                <a16:creationId xmlns:a16="http://schemas.microsoft.com/office/drawing/2014/main" id="{896A3892-DC54-82EF-EBB5-CA9C151F9CA0}"/>
              </a:ext>
            </a:extLst>
          </p:cNvPr>
          <p:cNvSpPr txBox="1"/>
          <p:nvPr/>
        </p:nvSpPr>
        <p:spPr>
          <a:xfrm>
            <a:off x="-55082" y="1750060"/>
            <a:ext cx="18211799" cy="1938992"/>
          </a:xfrm>
          <a:prstGeom prst="rect">
            <a:avLst/>
          </a:prstGeom>
          <a:noFill/>
        </p:spPr>
        <p:txBody>
          <a:bodyPr wrap="square">
            <a:spAutoFit/>
          </a:bodyPr>
          <a:lstStyle/>
          <a:p>
            <a:pPr algn="ctr"/>
            <a:r>
              <a:rPr lang="en-US" sz="6600" b="1" cap="all" dirty="0">
                <a:solidFill>
                  <a:srgbClr val="003399"/>
                </a:solidFill>
              </a:rPr>
              <a:t> </a:t>
            </a:r>
            <a:r>
              <a:rPr lang="en-US" sz="7200" b="1" cap="all" dirty="0">
                <a:solidFill>
                  <a:srgbClr val="003399"/>
                </a:solidFill>
              </a:rPr>
              <a:t>UCPI STATE SUBSCRIPTIONS</a:t>
            </a:r>
            <a:br>
              <a:rPr lang="en-US" sz="7200" b="1" cap="all" dirty="0">
                <a:solidFill>
                  <a:srgbClr val="003399"/>
                </a:solidFill>
              </a:rPr>
            </a:br>
            <a:br>
              <a:rPr lang="en-US" sz="3200" b="1" cap="all" dirty="0">
                <a:solidFill>
                  <a:srgbClr val="003399"/>
                </a:solidFill>
              </a:rPr>
            </a:br>
            <a:endParaRPr lang="en-US" sz="1600" b="1" dirty="0">
              <a:solidFill>
                <a:srgbClr val="003399"/>
              </a:solidFill>
            </a:endParaRPr>
          </a:p>
        </p:txBody>
      </p:sp>
      <p:sp>
        <p:nvSpPr>
          <p:cNvPr id="3" name="TextBox 2">
            <a:extLst>
              <a:ext uri="{FF2B5EF4-FFF2-40B4-BE49-F238E27FC236}">
                <a16:creationId xmlns:a16="http://schemas.microsoft.com/office/drawing/2014/main" id="{0097D585-AF16-C819-E3E9-325406E16162}"/>
              </a:ext>
            </a:extLst>
          </p:cNvPr>
          <p:cNvSpPr txBox="1"/>
          <p:nvPr/>
        </p:nvSpPr>
        <p:spPr>
          <a:xfrm>
            <a:off x="156211" y="608628"/>
            <a:ext cx="4692951" cy="625812"/>
          </a:xfrm>
          <a:prstGeom prst="rect">
            <a:avLst/>
          </a:prstGeom>
          <a:noFill/>
        </p:spPr>
        <p:txBody>
          <a:bodyPr wrap="none" rtlCol="0">
            <a:spAutoFit/>
          </a:bodyPr>
          <a:lstStyle/>
          <a:p>
            <a:pPr>
              <a:lnSpc>
                <a:spcPts val="2000"/>
              </a:lnSpc>
            </a:pPr>
            <a:r>
              <a:rPr lang="en-US" sz="7200" b="1" dirty="0">
                <a:solidFill>
                  <a:schemeClr val="bg1"/>
                </a:solidFill>
                <a:latin typeface="Bauhaus 93" panose="04030905020B02020C02" pitchFamily="82" charset="0"/>
              </a:rPr>
              <a:t>UCPI</a:t>
            </a:r>
            <a:r>
              <a:rPr lang="en-US" sz="7200" b="1" dirty="0">
                <a:latin typeface="Bauhaus 93" panose="04030905020B02020C02" pitchFamily="82" charset="0"/>
              </a:rPr>
              <a:t> </a:t>
            </a:r>
            <a:r>
              <a:rPr lang="en-US" sz="3200" b="1" dirty="0">
                <a:solidFill>
                  <a:schemeClr val="bg1"/>
                </a:solidFill>
              </a:rPr>
              <a:t>Services, Inc.</a:t>
            </a:r>
            <a:br>
              <a:rPr lang="en-US" sz="3200" dirty="0">
                <a:solidFill>
                  <a:schemeClr val="bg1"/>
                </a:solidFill>
              </a:rPr>
            </a:br>
            <a:r>
              <a:rPr lang="en-US" sz="2500" dirty="0">
                <a:solidFill>
                  <a:schemeClr val="bg1"/>
                </a:solidFill>
              </a:rPr>
              <a:t>Universal Common Parcel Indexing</a:t>
            </a:r>
          </a:p>
        </p:txBody>
      </p:sp>
      <p:grpSp>
        <p:nvGrpSpPr>
          <p:cNvPr id="2" name="Group 1">
            <a:extLst>
              <a:ext uri="{FF2B5EF4-FFF2-40B4-BE49-F238E27FC236}">
                <a16:creationId xmlns:a16="http://schemas.microsoft.com/office/drawing/2014/main" id="{97032AD5-B071-928C-6605-D87881F18DF7}"/>
              </a:ext>
            </a:extLst>
          </p:cNvPr>
          <p:cNvGrpSpPr/>
          <p:nvPr/>
        </p:nvGrpSpPr>
        <p:grpSpPr>
          <a:xfrm>
            <a:off x="174354" y="31264"/>
            <a:ext cx="18033150" cy="1418098"/>
            <a:chOff x="127425" y="93008"/>
            <a:chExt cx="18033150" cy="1418098"/>
          </a:xfrm>
        </p:grpSpPr>
        <p:pic>
          <p:nvPicPr>
            <p:cNvPr id="4" name="Picture 3">
              <a:extLst>
                <a:ext uri="{FF2B5EF4-FFF2-40B4-BE49-F238E27FC236}">
                  <a16:creationId xmlns:a16="http://schemas.microsoft.com/office/drawing/2014/main" id="{39AB5A01-907B-E0D3-33A9-E13C3A50250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43400" y="93008"/>
              <a:ext cx="13817175" cy="1418098"/>
            </a:xfrm>
            <a:prstGeom prst="rect">
              <a:avLst/>
            </a:prstGeom>
          </p:spPr>
        </p:pic>
        <p:pic>
          <p:nvPicPr>
            <p:cNvPr id="7" name="Picture 6">
              <a:extLst>
                <a:ext uri="{FF2B5EF4-FFF2-40B4-BE49-F238E27FC236}">
                  <a16:creationId xmlns:a16="http://schemas.microsoft.com/office/drawing/2014/main" id="{4D971E2E-5354-AE66-1FD6-B43D11EEB4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7425" y="93008"/>
              <a:ext cx="13207575" cy="1418098"/>
            </a:xfrm>
            <a:prstGeom prst="rect">
              <a:avLst/>
            </a:prstGeom>
          </p:spPr>
        </p:pic>
        <p:pic>
          <p:nvPicPr>
            <p:cNvPr id="8" name="Picture 7">
              <a:extLst>
                <a:ext uri="{FF2B5EF4-FFF2-40B4-BE49-F238E27FC236}">
                  <a16:creationId xmlns:a16="http://schemas.microsoft.com/office/drawing/2014/main" id="{0280826B-4860-5006-5F0B-A65821BD3191}"/>
                </a:ext>
              </a:extLst>
            </p:cNvPr>
            <p:cNvPicPr>
              <a:picLocks noChangeAspect="1"/>
            </p:cNvPicPr>
            <p:nvPr/>
          </p:nvPicPr>
          <p:blipFill>
            <a:blip r:embed="rId3">
              <a:extLst>
                <a:ext uri="{28A0092B-C50C-407E-A947-70E740481C1C}">
                  <a14:useLocalDpi xmlns:a14="http://schemas.microsoft.com/office/drawing/2010/main" val="0"/>
                </a:ext>
              </a:extLst>
            </a:blip>
            <a:srcRect l="86032" b="64508"/>
            <a:stretch>
              <a:fillRect/>
            </a:stretch>
          </p:blipFill>
          <p:spPr>
            <a:xfrm>
              <a:off x="7253514" y="293973"/>
              <a:ext cx="1929975" cy="702069"/>
            </a:xfrm>
            <a:prstGeom prst="rect">
              <a:avLst/>
            </a:prstGeom>
          </p:spPr>
        </p:pic>
      </p:grpSp>
    </p:spTree>
    <p:extLst>
      <p:ext uri="{BB962C8B-B14F-4D97-AF65-F5344CB8AC3E}">
        <p14:creationId xmlns:p14="http://schemas.microsoft.com/office/powerpoint/2010/main" val="827677484"/>
      </p:ext>
    </p:extLst>
  </p:cSld>
  <p:clrMapOvr>
    <a:masterClrMapping/>
  </p:clrMapOvr>
  <p:transition spd="slow">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0E2CCF-189E-8412-E476-2E1137D91909}"/>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52A4E7F5-7007-7C9B-F93D-E89572AB617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08575" y="1391152"/>
            <a:ext cx="12183187" cy="6705600"/>
          </a:xfrm>
          <a:prstGeom prst="rect">
            <a:avLst/>
          </a:prstGeom>
        </p:spPr>
      </p:pic>
      <p:sp>
        <p:nvSpPr>
          <p:cNvPr id="6" name="TextBox 5">
            <a:extLst>
              <a:ext uri="{FF2B5EF4-FFF2-40B4-BE49-F238E27FC236}">
                <a16:creationId xmlns:a16="http://schemas.microsoft.com/office/drawing/2014/main" id="{31D304B0-BEE2-B71C-2949-9FE231D2E6D7}"/>
              </a:ext>
            </a:extLst>
          </p:cNvPr>
          <p:cNvSpPr txBox="1"/>
          <p:nvPr/>
        </p:nvSpPr>
        <p:spPr>
          <a:xfrm>
            <a:off x="0" y="83111"/>
            <a:ext cx="15842108" cy="738664"/>
          </a:xfrm>
          <a:prstGeom prst="rect">
            <a:avLst/>
          </a:prstGeom>
          <a:noFill/>
        </p:spPr>
        <p:txBody>
          <a:bodyPr wrap="square">
            <a:spAutoFit/>
          </a:bodyPr>
          <a:lstStyle/>
          <a:p>
            <a:r>
              <a:rPr lang="en-US" sz="4200" b="1" spc="-150" dirty="0">
                <a:solidFill>
                  <a:srgbClr val="2D3B68"/>
                </a:solidFill>
                <a:latin typeface="Arial Black" panose="020B0A04020102020204" pitchFamily="34" charset="0"/>
              </a:rPr>
              <a:t>WHAT IT DOES</a:t>
            </a:r>
          </a:p>
        </p:txBody>
      </p:sp>
      <p:sp>
        <p:nvSpPr>
          <p:cNvPr id="2" name="TextBox 1">
            <a:extLst>
              <a:ext uri="{FF2B5EF4-FFF2-40B4-BE49-F238E27FC236}">
                <a16:creationId xmlns:a16="http://schemas.microsoft.com/office/drawing/2014/main" id="{9E4D47E6-DEF9-DAF3-16B8-06491BB8186E}"/>
              </a:ext>
            </a:extLst>
          </p:cNvPr>
          <p:cNvSpPr txBox="1"/>
          <p:nvPr/>
        </p:nvSpPr>
        <p:spPr>
          <a:xfrm>
            <a:off x="9601200" y="1021820"/>
            <a:ext cx="2344103" cy="369332"/>
          </a:xfrm>
          <a:prstGeom prst="rect">
            <a:avLst/>
          </a:prstGeom>
          <a:noFill/>
        </p:spPr>
        <p:txBody>
          <a:bodyPr wrap="none" rtlCol="0">
            <a:spAutoFit/>
          </a:bodyPr>
          <a:lstStyle/>
          <a:p>
            <a:r>
              <a:rPr lang="en-US" b="1" dirty="0">
                <a:solidFill>
                  <a:srgbClr val="003399"/>
                </a:solidFill>
                <a:latin typeface="Aptos Black" panose="020B0004020202020204" pitchFamily="34" charset="0"/>
              </a:rPr>
              <a:t>UCPI User Interface</a:t>
            </a:r>
          </a:p>
        </p:txBody>
      </p:sp>
      <p:sp>
        <p:nvSpPr>
          <p:cNvPr id="5" name="TextBox 4">
            <a:extLst>
              <a:ext uri="{FF2B5EF4-FFF2-40B4-BE49-F238E27FC236}">
                <a16:creationId xmlns:a16="http://schemas.microsoft.com/office/drawing/2014/main" id="{A98B5F4D-0E73-1DBF-BAAA-8883CCC51A51}"/>
              </a:ext>
            </a:extLst>
          </p:cNvPr>
          <p:cNvSpPr txBox="1"/>
          <p:nvPr/>
        </p:nvSpPr>
        <p:spPr>
          <a:xfrm>
            <a:off x="353656" y="3507343"/>
            <a:ext cx="4606288" cy="5978560"/>
          </a:xfrm>
          <a:prstGeom prst="rect">
            <a:avLst/>
          </a:prstGeom>
          <a:noFill/>
        </p:spPr>
        <p:txBody>
          <a:bodyPr wrap="square">
            <a:spAutoFit/>
          </a:bodyPr>
          <a:lstStyle/>
          <a:p>
            <a:pPr algn="just" defTabSz="1371600" eaLnBrk="0" fontAlgn="base" hangingPunct="0">
              <a:spcBef>
                <a:spcPct val="0"/>
              </a:spcBef>
              <a:spcAft>
                <a:spcPct val="0"/>
              </a:spcAft>
            </a:pPr>
            <a:r>
              <a:rPr lang="en-US" altLang="en-US" sz="2200" dirty="0">
                <a:solidFill>
                  <a:srgbClr val="003399"/>
                </a:solidFill>
                <a:latin typeface="Aptos" panose="020B0004020202020204" pitchFamily="34" charset="0"/>
                <a:ea typeface="Aptos" panose="020B0004020202020204" pitchFamily="34" charset="0"/>
                <a:cs typeface="Times New Roman" panose="02020603050405020304" pitchFamily="18" charset="0"/>
              </a:rPr>
              <a:t>Everyone everywhere updating their </a:t>
            </a:r>
            <a:r>
              <a:rPr lang="en-US" altLang="en-US" sz="2400" dirty="0">
                <a:solidFill>
                  <a:srgbClr val="003399"/>
                </a:solidFill>
                <a:latin typeface="Aptos" panose="020B0004020202020204" pitchFamily="34" charset="0"/>
                <a:ea typeface="Aptos" panose="020B0004020202020204" pitchFamily="34" charset="0"/>
                <a:cs typeface="Times New Roman" panose="02020603050405020304" pitchFamily="18" charset="0"/>
              </a:rPr>
              <a:t>national map the same way all over? </a:t>
            </a:r>
            <a:r>
              <a:rPr lang="en-US" altLang="en-US" sz="2400" b="1" dirty="0">
                <a:solidFill>
                  <a:srgbClr val="003399"/>
                </a:solidFill>
                <a:latin typeface="Aptos" panose="020B0004020202020204" pitchFamily="34" charset="0"/>
                <a:ea typeface="Aptos" panose="020B0004020202020204" pitchFamily="34" charset="0"/>
                <a:cs typeface="Times New Roman" panose="02020603050405020304" pitchFamily="18" charset="0"/>
              </a:rPr>
              <a:t>IMPOSSIBLE!</a:t>
            </a:r>
            <a:r>
              <a:rPr lang="en-US" altLang="en-US" sz="2400" dirty="0">
                <a:solidFill>
                  <a:srgbClr val="003399"/>
                </a:solidFill>
                <a:latin typeface="Aptos" panose="020B0004020202020204" pitchFamily="34" charset="0"/>
                <a:ea typeface="Aptos" panose="020B0004020202020204" pitchFamily="34" charset="0"/>
                <a:cs typeface="Times New Roman" panose="02020603050405020304" pitchFamily="18" charset="0"/>
              </a:rPr>
              <a:t> Possible.</a:t>
            </a:r>
          </a:p>
          <a:p>
            <a:pPr algn="just" defTabSz="1371600" eaLnBrk="0" fontAlgn="base" hangingPunct="0">
              <a:spcBef>
                <a:spcPct val="0"/>
              </a:spcBef>
              <a:spcAft>
                <a:spcPct val="0"/>
              </a:spcAft>
            </a:pPr>
            <a:r>
              <a:rPr lang="en-US" altLang="en-US" sz="2400" dirty="0">
                <a:solidFill>
                  <a:srgbClr val="003399"/>
                </a:solidFill>
                <a:latin typeface="Aptos" panose="020B0004020202020204" pitchFamily="34" charset="0"/>
                <a:ea typeface="Aptos" panose="020B0004020202020204" pitchFamily="34" charset="0"/>
                <a:cs typeface="Times New Roman" panose="02020603050405020304" pitchFamily="18" charset="0"/>
              </a:rPr>
              <a:t>Fill out this screen, make these selections and you are one.</a:t>
            </a:r>
          </a:p>
          <a:p>
            <a:pPr marL="342900" indent="-342900" defTabSz="1371600" eaLnBrk="0" fontAlgn="base" hangingPunct="0">
              <a:spcBef>
                <a:spcPct val="0"/>
              </a:spcBef>
              <a:spcAft>
                <a:spcPct val="0"/>
              </a:spcAft>
              <a:buFontTx/>
              <a:buChar char="-"/>
            </a:pPr>
            <a:r>
              <a:rPr lang="en-US" altLang="en-US" sz="2400" dirty="0">
                <a:solidFill>
                  <a:srgbClr val="003399"/>
                </a:solidFill>
                <a:latin typeface="Aptos" panose="020B0004020202020204" pitchFamily="34" charset="0"/>
                <a:ea typeface="Aptos" panose="020B0004020202020204" pitchFamily="34" charset="0"/>
                <a:cs typeface="Times New Roman" panose="02020603050405020304" pitchFamily="18" charset="0"/>
              </a:rPr>
              <a:t>Select </a:t>
            </a:r>
            <a:r>
              <a:rPr lang="en-US" altLang="en-US" sz="2400" b="1" dirty="0">
                <a:solidFill>
                  <a:srgbClr val="003399"/>
                </a:solidFill>
                <a:latin typeface="Aptos" panose="020B0004020202020204" pitchFamily="34" charset="0"/>
                <a:ea typeface="Aptos" panose="020B0004020202020204" pitchFamily="34" charset="0"/>
                <a:cs typeface="Times New Roman" panose="02020603050405020304" pitchFamily="18" charset="0"/>
              </a:rPr>
              <a:t>File Name</a:t>
            </a:r>
          </a:p>
          <a:p>
            <a:pPr marL="342900" indent="-342900" algn="just" defTabSz="1371600" eaLnBrk="0" fontAlgn="base" hangingPunct="0">
              <a:spcBef>
                <a:spcPct val="0"/>
              </a:spcBef>
              <a:spcAft>
                <a:spcPct val="0"/>
              </a:spcAft>
              <a:buFontTx/>
              <a:buChar char="-"/>
            </a:pPr>
            <a:r>
              <a:rPr lang="en-US" altLang="en-US" sz="2400" dirty="0">
                <a:solidFill>
                  <a:srgbClr val="003399"/>
                </a:solidFill>
                <a:latin typeface="Aptos" panose="020B0004020202020204" pitchFamily="34" charset="0"/>
                <a:ea typeface="Aptos" panose="020B0004020202020204" pitchFamily="34" charset="0"/>
                <a:cs typeface="Times New Roman" panose="02020603050405020304" pitchFamily="18" charset="0"/>
              </a:rPr>
              <a:t>Select </a:t>
            </a:r>
            <a:r>
              <a:rPr lang="en-US" altLang="en-US" sz="2400" b="1" dirty="0">
                <a:solidFill>
                  <a:srgbClr val="003399"/>
                </a:solidFill>
                <a:latin typeface="Aptos" panose="020B0004020202020204" pitchFamily="34" charset="0"/>
                <a:ea typeface="Aptos" panose="020B0004020202020204" pitchFamily="34" charset="0"/>
                <a:cs typeface="Times New Roman" panose="02020603050405020304" pitchFamily="18" charset="0"/>
              </a:rPr>
              <a:t>APN</a:t>
            </a:r>
            <a:r>
              <a:rPr lang="en-US" altLang="en-US" sz="2400" dirty="0">
                <a:solidFill>
                  <a:srgbClr val="003399"/>
                </a:solidFill>
                <a:latin typeface="Aptos" panose="020B0004020202020204" pitchFamily="34" charset="0"/>
                <a:ea typeface="Aptos" panose="020B0004020202020204" pitchFamily="34" charset="0"/>
                <a:cs typeface="Times New Roman" panose="02020603050405020304" pitchFamily="18" charset="0"/>
              </a:rPr>
              <a:t> Field</a:t>
            </a:r>
          </a:p>
          <a:p>
            <a:pPr marL="342900" indent="-342900" algn="just" defTabSz="1371600" eaLnBrk="0" fontAlgn="base" hangingPunct="0">
              <a:spcBef>
                <a:spcPct val="0"/>
              </a:spcBef>
              <a:spcAft>
                <a:spcPct val="0"/>
              </a:spcAft>
              <a:buFontTx/>
              <a:buChar char="-"/>
            </a:pPr>
            <a:r>
              <a:rPr lang="en-US" altLang="en-US" sz="2400" dirty="0">
                <a:solidFill>
                  <a:srgbClr val="003399"/>
                </a:solidFill>
                <a:latin typeface="Aptos" panose="020B0004020202020204" pitchFamily="34" charset="0"/>
                <a:ea typeface="Aptos" panose="020B0004020202020204" pitchFamily="34" charset="0"/>
                <a:cs typeface="Times New Roman" panose="02020603050405020304" pitchFamily="18" charset="0"/>
              </a:rPr>
              <a:t>Select </a:t>
            </a:r>
            <a:r>
              <a:rPr lang="en-US" altLang="en-US" sz="2400" b="1" dirty="0">
                <a:solidFill>
                  <a:srgbClr val="003399"/>
                </a:solidFill>
                <a:latin typeface="Aptos" panose="020B0004020202020204" pitchFamily="34" charset="0"/>
                <a:ea typeface="Aptos" panose="020B0004020202020204" pitchFamily="34" charset="0"/>
                <a:cs typeface="Times New Roman" panose="02020603050405020304" pitchFamily="18" charset="0"/>
              </a:rPr>
              <a:t>OWNER </a:t>
            </a:r>
            <a:r>
              <a:rPr lang="en-US" altLang="en-US" sz="2400" dirty="0">
                <a:solidFill>
                  <a:srgbClr val="003399"/>
                </a:solidFill>
                <a:latin typeface="Aptos" panose="020B0004020202020204" pitchFamily="34" charset="0"/>
                <a:ea typeface="Aptos" panose="020B0004020202020204" pitchFamily="34" charset="0"/>
                <a:cs typeface="Times New Roman" panose="02020603050405020304" pitchFamily="18" charset="0"/>
              </a:rPr>
              <a:t>Field</a:t>
            </a:r>
          </a:p>
          <a:p>
            <a:pPr marL="342900" indent="-342900" algn="just" defTabSz="1371600" eaLnBrk="0" fontAlgn="base" hangingPunct="0">
              <a:spcBef>
                <a:spcPct val="0"/>
              </a:spcBef>
              <a:spcAft>
                <a:spcPct val="0"/>
              </a:spcAft>
              <a:buFontTx/>
              <a:buChar char="-"/>
            </a:pPr>
            <a:r>
              <a:rPr lang="en-US" altLang="en-US" sz="2400" dirty="0">
                <a:solidFill>
                  <a:srgbClr val="003399"/>
                </a:solidFill>
                <a:latin typeface="Aptos" panose="020B0004020202020204" pitchFamily="34" charset="0"/>
                <a:ea typeface="Aptos" panose="020B0004020202020204" pitchFamily="34" charset="0"/>
                <a:cs typeface="Times New Roman" panose="02020603050405020304" pitchFamily="18" charset="0"/>
              </a:rPr>
              <a:t>Select </a:t>
            </a:r>
            <a:r>
              <a:rPr lang="en-US" altLang="en-US" sz="2400" b="1" dirty="0">
                <a:solidFill>
                  <a:srgbClr val="003399"/>
                </a:solidFill>
                <a:latin typeface="Aptos" panose="020B0004020202020204" pitchFamily="34" charset="0"/>
                <a:ea typeface="Aptos" panose="020B0004020202020204" pitchFamily="34" charset="0"/>
                <a:cs typeface="Times New Roman" panose="02020603050405020304" pitchFamily="18" charset="0"/>
              </a:rPr>
              <a:t>PIP</a:t>
            </a:r>
            <a:r>
              <a:rPr lang="en-US" altLang="en-US" sz="2400" dirty="0">
                <a:solidFill>
                  <a:srgbClr val="003399"/>
                </a:solidFill>
                <a:latin typeface="Aptos" panose="020B0004020202020204" pitchFamily="34" charset="0"/>
                <a:ea typeface="Aptos" panose="020B0004020202020204" pitchFamily="34" charset="0"/>
                <a:cs typeface="Times New Roman" panose="02020603050405020304" pitchFamily="18" charset="0"/>
              </a:rPr>
              <a:t> Fields</a:t>
            </a:r>
          </a:p>
          <a:p>
            <a:pPr algn="just" defTabSz="1371600" eaLnBrk="0" fontAlgn="base" hangingPunct="0">
              <a:spcBef>
                <a:spcPct val="0"/>
              </a:spcBef>
              <a:spcAft>
                <a:spcPct val="0"/>
              </a:spcAft>
            </a:pPr>
            <a:r>
              <a:rPr lang="en-US" altLang="en-US" sz="2400" b="1" dirty="0">
                <a:solidFill>
                  <a:srgbClr val="003399"/>
                </a:solidFill>
                <a:latin typeface="Aptos" panose="020B0004020202020204" pitchFamily="34" charset="0"/>
                <a:ea typeface="Aptos" panose="020B0004020202020204" pitchFamily="34" charset="0"/>
                <a:cs typeface="Times New Roman" panose="02020603050405020304" pitchFamily="18" charset="0"/>
              </a:rPr>
              <a:t>SUBMIT</a:t>
            </a:r>
          </a:p>
          <a:p>
            <a:pPr algn="just" defTabSz="1371600" eaLnBrk="0" fontAlgn="base" hangingPunct="0">
              <a:spcBef>
                <a:spcPct val="0"/>
              </a:spcBef>
              <a:spcAft>
                <a:spcPct val="0"/>
              </a:spcAft>
            </a:pPr>
            <a:r>
              <a:rPr lang="en-US" altLang="en-US" sz="2400" dirty="0">
                <a:solidFill>
                  <a:srgbClr val="003399"/>
                </a:solidFill>
                <a:latin typeface="Aptos" panose="020B0004020202020204" pitchFamily="34" charset="0"/>
                <a:ea typeface="Aptos" panose="020B0004020202020204" pitchFamily="34" charset="0"/>
                <a:cs typeface="Times New Roman" panose="02020603050405020304" pitchFamily="18" charset="0"/>
              </a:rPr>
              <a:t>From then on, every time the map is saved locally, OPN HUB is updated Nationally with </a:t>
            </a:r>
            <a:r>
              <a:rPr lang="en-US" altLang="en-US" sz="3200" b="1" dirty="0">
                <a:solidFill>
                  <a:srgbClr val="003399"/>
                </a:solidFill>
                <a:latin typeface="Aptos" panose="020B0004020202020204" pitchFamily="34" charset="0"/>
                <a:ea typeface="Aptos" panose="020B0004020202020204" pitchFamily="34" charset="0"/>
                <a:cs typeface="Times New Roman" panose="02020603050405020304" pitchFamily="18" charset="0"/>
              </a:rPr>
              <a:t>NO CHANGE </a:t>
            </a:r>
            <a:r>
              <a:rPr lang="en-US" altLang="en-US" sz="2200" b="1" dirty="0">
                <a:solidFill>
                  <a:srgbClr val="003399"/>
                </a:solidFill>
                <a:latin typeface="Aptos" panose="020B0004020202020204" pitchFamily="34" charset="0"/>
                <a:ea typeface="Aptos" panose="020B0004020202020204" pitchFamily="34" charset="0"/>
                <a:cs typeface="Times New Roman" panose="02020603050405020304" pitchFamily="18" charset="0"/>
              </a:rPr>
              <a:t>AT ALL TO LEGACY OPERATIONS.</a:t>
            </a:r>
          </a:p>
          <a:p>
            <a:pPr algn="just" defTabSz="1371600" eaLnBrk="0" fontAlgn="base" hangingPunct="0">
              <a:spcBef>
                <a:spcPct val="0"/>
              </a:spcBef>
              <a:spcAft>
                <a:spcPct val="0"/>
              </a:spcAft>
            </a:pPr>
            <a:endParaRPr lang="en-US" altLang="en-US" sz="1050" b="1" dirty="0">
              <a:solidFill>
                <a:srgbClr val="003399"/>
              </a:solidFill>
            </a:endParaRPr>
          </a:p>
        </p:txBody>
      </p:sp>
      <p:sp>
        <p:nvSpPr>
          <p:cNvPr id="7" name="TextBox 6">
            <a:extLst>
              <a:ext uri="{FF2B5EF4-FFF2-40B4-BE49-F238E27FC236}">
                <a16:creationId xmlns:a16="http://schemas.microsoft.com/office/drawing/2014/main" id="{CF1EA227-4ED2-D2F9-C8F3-6FB6B6B211B6}"/>
              </a:ext>
            </a:extLst>
          </p:cNvPr>
          <p:cNvSpPr txBox="1"/>
          <p:nvPr/>
        </p:nvSpPr>
        <p:spPr>
          <a:xfrm>
            <a:off x="358140" y="1158564"/>
            <a:ext cx="4606288" cy="2585323"/>
          </a:xfrm>
          <a:prstGeom prst="rect">
            <a:avLst/>
          </a:prstGeom>
          <a:noFill/>
        </p:spPr>
        <p:txBody>
          <a:bodyPr wrap="square">
            <a:spAutoFit/>
          </a:bodyPr>
          <a:lstStyle/>
          <a:p>
            <a:r>
              <a:rPr lang="en-US" sz="5400" b="1" dirty="0">
                <a:solidFill>
                  <a:srgbClr val="FA6868"/>
                </a:solidFill>
              </a:rPr>
              <a:t>COUNTY/STATE</a:t>
            </a:r>
          </a:p>
          <a:p>
            <a:r>
              <a:rPr lang="en-US" sz="5400" b="1" dirty="0">
                <a:solidFill>
                  <a:srgbClr val="FA6868"/>
                </a:solidFill>
              </a:rPr>
              <a:t>UPDATE</a:t>
            </a:r>
          </a:p>
          <a:p>
            <a:r>
              <a:rPr lang="en-US" sz="5400" b="1" dirty="0">
                <a:solidFill>
                  <a:srgbClr val="FA6868"/>
                </a:solidFill>
              </a:rPr>
              <a:t>INTERFACE</a:t>
            </a:r>
            <a:endParaRPr lang="en-US" sz="5400" dirty="0">
              <a:solidFill>
                <a:srgbClr val="FA6868"/>
              </a:solidFill>
            </a:endParaRPr>
          </a:p>
        </p:txBody>
      </p:sp>
      <p:grpSp>
        <p:nvGrpSpPr>
          <p:cNvPr id="4" name="Group 3">
            <a:extLst>
              <a:ext uri="{FF2B5EF4-FFF2-40B4-BE49-F238E27FC236}">
                <a16:creationId xmlns:a16="http://schemas.microsoft.com/office/drawing/2014/main" id="{46E8537E-6BF2-789B-A859-56DF7BE1DA95}"/>
              </a:ext>
            </a:extLst>
          </p:cNvPr>
          <p:cNvGrpSpPr/>
          <p:nvPr/>
        </p:nvGrpSpPr>
        <p:grpSpPr>
          <a:xfrm>
            <a:off x="5108575" y="1333500"/>
            <a:ext cx="12183187" cy="823159"/>
            <a:chOff x="5108575" y="1333500"/>
            <a:chExt cx="12183187" cy="823159"/>
          </a:xfrm>
        </p:grpSpPr>
        <p:pic>
          <p:nvPicPr>
            <p:cNvPr id="9" name="Picture 8">
              <a:extLst>
                <a:ext uri="{FF2B5EF4-FFF2-40B4-BE49-F238E27FC236}">
                  <a16:creationId xmlns:a16="http://schemas.microsoft.com/office/drawing/2014/main" id="{C6FFF631-B2DB-F2D9-4E97-114652432D97}"/>
                </a:ext>
              </a:extLst>
            </p:cNvPr>
            <p:cNvPicPr>
              <a:picLocks noChangeAspect="1"/>
            </p:cNvPicPr>
            <p:nvPr/>
          </p:nvPicPr>
          <p:blipFill>
            <a:blip r:embed="rId3">
              <a:extLst>
                <a:ext uri="{28A0092B-C50C-407E-A947-70E740481C1C}">
                  <a14:useLocalDpi xmlns:a14="http://schemas.microsoft.com/office/drawing/2010/main" val="0"/>
                </a:ext>
              </a:extLst>
            </a:blip>
            <a:srcRect l="24364" b="91964"/>
            <a:stretch>
              <a:fillRect/>
            </a:stretch>
          </p:blipFill>
          <p:spPr>
            <a:xfrm>
              <a:off x="7874000" y="1360394"/>
              <a:ext cx="9417762" cy="796265"/>
            </a:xfrm>
            <a:prstGeom prst="rect">
              <a:avLst/>
            </a:prstGeom>
          </p:spPr>
        </p:pic>
        <p:pic>
          <p:nvPicPr>
            <p:cNvPr id="10" name="Picture 9">
              <a:extLst>
                <a:ext uri="{FF2B5EF4-FFF2-40B4-BE49-F238E27FC236}">
                  <a16:creationId xmlns:a16="http://schemas.microsoft.com/office/drawing/2014/main" id="{D80C357C-712D-05CA-F4F5-8C60D30EE91B}"/>
                </a:ext>
              </a:extLst>
            </p:cNvPr>
            <p:cNvPicPr>
              <a:picLocks noChangeAspect="1"/>
            </p:cNvPicPr>
            <p:nvPr/>
          </p:nvPicPr>
          <p:blipFill>
            <a:blip r:embed="rId4"/>
            <a:stretch>
              <a:fillRect/>
            </a:stretch>
          </p:blipFill>
          <p:spPr>
            <a:xfrm>
              <a:off x="5108575" y="1333500"/>
              <a:ext cx="3755467" cy="822325"/>
            </a:xfrm>
            <a:prstGeom prst="rect">
              <a:avLst/>
            </a:prstGeom>
          </p:spPr>
        </p:pic>
      </p:grpSp>
      <p:cxnSp>
        <p:nvCxnSpPr>
          <p:cNvPr id="15" name="Straight Connector 14">
            <a:extLst>
              <a:ext uri="{FF2B5EF4-FFF2-40B4-BE49-F238E27FC236}">
                <a16:creationId xmlns:a16="http://schemas.microsoft.com/office/drawing/2014/main" id="{6FC044A2-BF61-31C6-E999-D38B3138891E}"/>
              </a:ext>
            </a:extLst>
          </p:cNvPr>
          <p:cNvCxnSpPr>
            <a:cxnSpLocks/>
          </p:cNvCxnSpPr>
          <p:nvPr/>
        </p:nvCxnSpPr>
        <p:spPr>
          <a:xfrm>
            <a:off x="5108575" y="1383532"/>
            <a:ext cx="7889802" cy="0"/>
          </a:xfrm>
          <a:prstGeom prst="line">
            <a:avLst/>
          </a:prstGeom>
          <a:ln w="12700"/>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5F91D08A-2E69-245D-0ECC-5014D24DA203}"/>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5125123" y="1428679"/>
            <a:ext cx="2415187" cy="645922"/>
          </a:xfrm>
          <a:prstGeom prst="rect">
            <a:avLst/>
          </a:prstGeom>
        </p:spPr>
      </p:pic>
    </p:spTree>
    <p:extLst>
      <p:ext uri="{BB962C8B-B14F-4D97-AF65-F5344CB8AC3E}">
        <p14:creationId xmlns:p14="http://schemas.microsoft.com/office/powerpoint/2010/main" val="11316761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5A6614C-900B-8C40-B051-0D06DF38140B}"/>
              </a:ext>
            </a:extLst>
          </p:cNvPr>
          <p:cNvSpPr txBox="1"/>
          <p:nvPr/>
        </p:nvSpPr>
        <p:spPr>
          <a:xfrm>
            <a:off x="0" y="124446"/>
            <a:ext cx="15842108" cy="738664"/>
          </a:xfrm>
          <a:prstGeom prst="rect">
            <a:avLst/>
          </a:prstGeom>
          <a:noFill/>
        </p:spPr>
        <p:txBody>
          <a:bodyPr wrap="square">
            <a:spAutoFit/>
          </a:bodyPr>
          <a:lstStyle/>
          <a:p>
            <a:r>
              <a:rPr lang="en-US" sz="4200" b="1" spc="-150" dirty="0">
                <a:solidFill>
                  <a:srgbClr val="2D3B68"/>
                </a:solidFill>
                <a:latin typeface="Arial Black" panose="020B0A04020102020204" pitchFamily="34" charset="0"/>
              </a:rPr>
              <a:t>WHAT IT DOES</a:t>
            </a:r>
          </a:p>
        </p:txBody>
      </p:sp>
      <p:pic>
        <p:nvPicPr>
          <p:cNvPr id="2" name="Picture 1" descr="A map of the united states&#10;&#10;AI-generated content may be incorrect.">
            <a:extLst>
              <a:ext uri="{FF2B5EF4-FFF2-40B4-BE49-F238E27FC236}">
                <a16:creationId xmlns:a16="http://schemas.microsoft.com/office/drawing/2014/main" id="{2332426E-0E54-1C1F-B855-5E5F671F1D87}"/>
              </a:ext>
            </a:extLst>
          </p:cNvPr>
          <p:cNvPicPr>
            <a:picLocks noChangeAspect="1"/>
          </p:cNvPicPr>
          <p:nvPr/>
        </p:nvPicPr>
        <p:blipFill>
          <a:blip r:embed="rId3">
            <a:extLst>
              <a:ext uri="{28A0092B-C50C-407E-A947-70E740481C1C}">
                <a14:useLocalDpi xmlns:a14="http://schemas.microsoft.com/office/drawing/2010/main" val="0"/>
              </a:ext>
            </a:extLst>
          </a:blip>
          <a:srcRect l="2055" t="11100" r="1331" b="3291"/>
          <a:stretch>
            <a:fillRect/>
          </a:stretch>
        </p:blipFill>
        <p:spPr>
          <a:xfrm>
            <a:off x="5257800" y="1333500"/>
            <a:ext cx="12176760" cy="6304430"/>
          </a:xfrm>
          <a:prstGeom prst="rect">
            <a:avLst/>
          </a:prstGeom>
        </p:spPr>
      </p:pic>
      <p:sp>
        <p:nvSpPr>
          <p:cNvPr id="3" name="TextBox 2">
            <a:extLst>
              <a:ext uri="{FF2B5EF4-FFF2-40B4-BE49-F238E27FC236}">
                <a16:creationId xmlns:a16="http://schemas.microsoft.com/office/drawing/2014/main" id="{7ABB8665-A8C2-2CFC-A0EB-0D6B861EA19B}"/>
              </a:ext>
            </a:extLst>
          </p:cNvPr>
          <p:cNvSpPr txBox="1"/>
          <p:nvPr/>
        </p:nvSpPr>
        <p:spPr>
          <a:xfrm>
            <a:off x="365760" y="3747373"/>
            <a:ext cx="4751744" cy="4993675"/>
          </a:xfrm>
          <a:prstGeom prst="rect">
            <a:avLst/>
          </a:prstGeom>
          <a:noFill/>
        </p:spPr>
        <p:txBody>
          <a:bodyPr wrap="square">
            <a:spAutoFit/>
          </a:bodyPr>
          <a:lstStyle/>
          <a:p>
            <a:pPr algn="just" defTabSz="1371600" eaLnBrk="0" fontAlgn="base" hangingPunct="0">
              <a:spcBef>
                <a:spcPct val="0"/>
              </a:spcBef>
              <a:spcAft>
                <a:spcPct val="0"/>
              </a:spcAft>
            </a:pPr>
            <a:r>
              <a:rPr lang="en-US" altLang="en-US" sz="2200" dirty="0">
                <a:solidFill>
                  <a:srgbClr val="003399"/>
                </a:solidFill>
                <a:latin typeface="Aptos" panose="020B0004020202020204" pitchFamily="34" charset="0"/>
                <a:ea typeface="Aptos" panose="020B0004020202020204" pitchFamily="34" charset="0"/>
                <a:cs typeface="Times New Roman" panose="02020603050405020304" pitchFamily="18" charset="0"/>
              </a:rPr>
              <a:t>Besides contributing to seamless real time updating of our national cadaster other benefits include:</a:t>
            </a:r>
          </a:p>
          <a:p>
            <a:pPr marL="342900" indent="-342900" algn="just" defTabSz="1371600" eaLnBrk="0" fontAlgn="base" hangingPunct="0">
              <a:spcBef>
                <a:spcPct val="0"/>
              </a:spcBef>
              <a:spcAft>
                <a:spcPct val="0"/>
              </a:spcAft>
              <a:buFontTx/>
              <a:buChar char="-"/>
            </a:pPr>
            <a:r>
              <a:rPr lang="en-US" altLang="en-US" sz="2200" b="1" dirty="0">
                <a:solidFill>
                  <a:srgbClr val="003399"/>
                </a:solidFill>
                <a:latin typeface="Aptos" panose="020B0004020202020204" pitchFamily="34" charset="0"/>
                <a:ea typeface="Aptos" panose="020B0004020202020204" pitchFamily="34" charset="0"/>
                <a:cs typeface="Times New Roman" panose="02020603050405020304" pitchFamily="18" charset="0"/>
              </a:rPr>
              <a:t>Overcoming County GIS Manager </a:t>
            </a:r>
            <a:r>
              <a:rPr lang="en-US" altLang="en-US" sz="2200" dirty="0">
                <a:solidFill>
                  <a:srgbClr val="003399"/>
                </a:solidFill>
                <a:latin typeface="Aptos" panose="020B0004020202020204" pitchFamily="34" charset="0"/>
                <a:ea typeface="Aptos" panose="020B0004020202020204" pitchFamily="34" charset="0"/>
                <a:cs typeface="Times New Roman" panose="02020603050405020304" pitchFamily="18" charset="0"/>
              </a:rPr>
              <a:t>traditional reluctance to support States with the extra incentive of being direct contributors to the national/worldwide cadaster.</a:t>
            </a:r>
          </a:p>
          <a:p>
            <a:pPr algn="just" defTabSz="1371600" eaLnBrk="0" fontAlgn="base" hangingPunct="0">
              <a:spcBef>
                <a:spcPct val="0"/>
              </a:spcBef>
              <a:spcAft>
                <a:spcPct val="0"/>
              </a:spcAft>
            </a:pPr>
            <a:endParaRPr lang="en-US" altLang="en-US" sz="2200" dirty="0">
              <a:solidFill>
                <a:srgbClr val="003399"/>
              </a:solidFill>
              <a:latin typeface="Aptos" panose="020B0004020202020204" pitchFamily="34" charset="0"/>
              <a:ea typeface="Aptos" panose="020B0004020202020204" pitchFamily="34" charset="0"/>
              <a:cs typeface="Times New Roman" panose="02020603050405020304" pitchFamily="18" charset="0"/>
            </a:endParaRPr>
          </a:p>
          <a:p>
            <a:pPr marL="342900" indent="-342900" algn="just" defTabSz="1371600" eaLnBrk="0" fontAlgn="base" hangingPunct="0">
              <a:spcBef>
                <a:spcPct val="0"/>
              </a:spcBef>
              <a:spcAft>
                <a:spcPct val="0"/>
              </a:spcAft>
              <a:buFontTx/>
              <a:buChar char="-"/>
            </a:pPr>
            <a:r>
              <a:rPr lang="en-US" altLang="en-US" sz="2200" b="1" dirty="0">
                <a:solidFill>
                  <a:srgbClr val="003399"/>
                </a:solidFill>
                <a:latin typeface="Aptos" panose="020B0004020202020204" pitchFamily="34" charset="0"/>
                <a:ea typeface="Aptos" panose="020B0004020202020204" pitchFamily="34" charset="0"/>
                <a:cs typeface="Times New Roman" panose="02020603050405020304" pitchFamily="18" charset="0"/>
              </a:rPr>
              <a:t>State’s Backoffice</a:t>
            </a:r>
            <a:r>
              <a:rPr lang="en-US" altLang="en-US" sz="2200" dirty="0">
                <a:solidFill>
                  <a:srgbClr val="003399"/>
                </a:solidFill>
                <a:latin typeface="Aptos" panose="020B0004020202020204" pitchFamily="34" charset="0"/>
                <a:ea typeface="Aptos" panose="020B0004020202020204" pitchFamily="34" charset="0"/>
                <a:cs typeface="Times New Roman" panose="02020603050405020304" pitchFamily="18" charset="0"/>
              </a:rPr>
              <a:t> goes from being a one-off proprietary, career-hampering-risk-of-it-going-off-the tracks, to a world standard remedy </a:t>
            </a:r>
            <a:r>
              <a:rPr lang="en-US" altLang="en-US" sz="2000" dirty="0">
                <a:solidFill>
                  <a:srgbClr val="003399"/>
                </a:solidFill>
                <a:latin typeface="Aptos" panose="020B0004020202020204" pitchFamily="34" charset="0"/>
                <a:ea typeface="Aptos" panose="020B0004020202020204" pitchFamily="34" charset="0"/>
                <a:cs typeface="Times New Roman" panose="02020603050405020304" pitchFamily="18" charset="0"/>
              </a:rPr>
              <a:t>supported by industrywide sponsors</a:t>
            </a:r>
            <a:r>
              <a:rPr lang="en-US" altLang="en-US" sz="2200" dirty="0">
                <a:solidFill>
                  <a:srgbClr val="003399"/>
                </a:solidFill>
                <a:latin typeface="Aptos" panose="020B0004020202020204" pitchFamily="34" charset="0"/>
                <a:ea typeface="Aptos" panose="020B0004020202020204" pitchFamily="34" charset="0"/>
                <a:cs typeface="Times New Roman" panose="02020603050405020304" pitchFamily="18" charset="0"/>
              </a:rPr>
              <a:t>.</a:t>
            </a:r>
            <a:endParaRPr lang="en-US" altLang="en-US" sz="2400" dirty="0">
              <a:solidFill>
                <a:srgbClr val="003399"/>
              </a:solidFill>
              <a:latin typeface="Aptos" panose="020B0004020202020204" pitchFamily="34" charset="0"/>
              <a:ea typeface="Aptos" panose="020B0004020202020204" pitchFamily="34" charset="0"/>
              <a:cs typeface="Times New Roman" panose="02020603050405020304" pitchFamily="18" charset="0"/>
            </a:endParaRPr>
          </a:p>
          <a:p>
            <a:pPr algn="just" defTabSz="1371600" eaLnBrk="0" fontAlgn="base" hangingPunct="0">
              <a:spcBef>
                <a:spcPct val="0"/>
              </a:spcBef>
              <a:spcAft>
                <a:spcPct val="0"/>
              </a:spcAft>
            </a:pPr>
            <a:endParaRPr lang="en-US" altLang="en-US" sz="1050" b="1" dirty="0">
              <a:solidFill>
                <a:srgbClr val="003399"/>
              </a:solidFill>
            </a:endParaRPr>
          </a:p>
        </p:txBody>
      </p:sp>
      <p:sp>
        <p:nvSpPr>
          <p:cNvPr id="4" name="TextBox 3">
            <a:extLst>
              <a:ext uri="{FF2B5EF4-FFF2-40B4-BE49-F238E27FC236}">
                <a16:creationId xmlns:a16="http://schemas.microsoft.com/office/drawing/2014/main" id="{94C71295-5D33-E6AB-44DD-97FD9FF7AFA6}"/>
              </a:ext>
            </a:extLst>
          </p:cNvPr>
          <p:cNvSpPr txBox="1"/>
          <p:nvPr/>
        </p:nvSpPr>
        <p:spPr>
          <a:xfrm>
            <a:off x="358140" y="1158564"/>
            <a:ext cx="4606288" cy="2585323"/>
          </a:xfrm>
          <a:prstGeom prst="rect">
            <a:avLst/>
          </a:prstGeom>
          <a:noFill/>
        </p:spPr>
        <p:txBody>
          <a:bodyPr wrap="square">
            <a:spAutoFit/>
          </a:bodyPr>
          <a:lstStyle/>
          <a:p>
            <a:r>
              <a:rPr lang="en-US" sz="5400" b="1" dirty="0">
                <a:solidFill>
                  <a:srgbClr val="FA6868"/>
                </a:solidFill>
              </a:rPr>
              <a:t>COUNTY/STATE</a:t>
            </a:r>
          </a:p>
          <a:p>
            <a:r>
              <a:rPr lang="en-US" sz="5400" b="1" dirty="0">
                <a:solidFill>
                  <a:srgbClr val="FA6868"/>
                </a:solidFill>
              </a:rPr>
              <a:t>UPDATE</a:t>
            </a:r>
          </a:p>
          <a:p>
            <a:r>
              <a:rPr lang="en-US" sz="5400" b="1" dirty="0">
                <a:solidFill>
                  <a:srgbClr val="FA6868"/>
                </a:solidFill>
              </a:rPr>
              <a:t>INTERFACE</a:t>
            </a:r>
            <a:endParaRPr lang="en-US" sz="5400" dirty="0">
              <a:solidFill>
                <a:srgbClr val="FA6868"/>
              </a:solidFill>
            </a:endParaRPr>
          </a:p>
        </p:txBody>
      </p:sp>
    </p:spTree>
    <p:extLst>
      <p:ext uri="{BB962C8B-B14F-4D97-AF65-F5344CB8AC3E}">
        <p14:creationId xmlns:p14="http://schemas.microsoft.com/office/powerpoint/2010/main" val="38969346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0E2CCF-189E-8412-E476-2E1137D91909}"/>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9694268C-ABE9-7EF3-3F4D-22EBA42EBD9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13207" y="1549862"/>
            <a:ext cx="10744200" cy="5075659"/>
          </a:xfrm>
          <a:prstGeom prst="rect">
            <a:avLst/>
          </a:prstGeom>
        </p:spPr>
      </p:pic>
      <p:sp>
        <p:nvSpPr>
          <p:cNvPr id="6" name="TextBox 5">
            <a:extLst>
              <a:ext uri="{FF2B5EF4-FFF2-40B4-BE49-F238E27FC236}">
                <a16:creationId xmlns:a16="http://schemas.microsoft.com/office/drawing/2014/main" id="{31D304B0-BEE2-B71C-2949-9FE231D2E6D7}"/>
              </a:ext>
            </a:extLst>
          </p:cNvPr>
          <p:cNvSpPr txBox="1"/>
          <p:nvPr/>
        </p:nvSpPr>
        <p:spPr>
          <a:xfrm>
            <a:off x="0" y="124446"/>
            <a:ext cx="15842108" cy="738664"/>
          </a:xfrm>
          <a:prstGeom prst="rect">
            <a:avLst/>
          </a:prstGeom>
          <a:noFill/>
        </p:spPr>
        <p:txBody>
          <a:bodyPr wrap="square">
            <a:spAutoFit/>
          </a:bodyPr>
          <a:lstStyle/>
          <a:p>
            <a:r>
              <a:rPr lang="en-US" sz="4200" b="1" spc="-150" dirty="0">
                <a:solidFill>
                  <a:srgbClr val="2D3B68"/>
                </a:solidFill>
                <a:latin typeface="Arial Black" panose="020B0A04020102020204" pitchFamily="34" charset="0"/>
              </a:rPr>
              <a:t>WHAT IT DOES</a:t>
            </a:r>
          </a:p>
        </p:txBody>
      </p:sp>
      <p:sp>
        <p:nvSpPr>
          <p:cNvPr id="2" name="TextBox 1">
            <a:extLst>
              <a:ext uri="{FF2B5EF4-FFF2-40B4-BE49-F238E27FC236}">
                <a16:creationId xmlns:a16="http://schemas.microsoft.com/office/drawing/2014/main" id="{9E4D47E6-DEF9-DAF3-16B8-06491BB8186E}"/>
              </a:ext>
            </a:extLst>
          </p:cNvPr>
          <p:cNvSpPr txBox="1"/>
          <p:nvPr/>
        </p:nvSpPr>
        <p:spPr>
          <a:xfrm>
            <a:off x="9601200" y="1021820"/>
            <a:ext cx="2344103" cy="369332"/>
          </a:xfrm>
          <a:prstGeom prst="rect">
            <a:avLst/>
          </a:prstGeom>
          <a:noFill/>
        </p:spPr>
        <p:txBody>
          <a:bodyPr wrap="none" rtlCol="0">
            <a:spAutoFit/>
          </a:bodyPr>
          <a:lstStyle/>
          <a:p>
            <a:r>
              <a:rPr lang="en-US" b="1" dirty="0">
                <a:solidFill>
                  <a:srgbClr val="003399"/>
                </a:solidFill>
                <a:latin typeface="Aptos Black" panose="020B0004020202020204" pitchFamily="34" charset="0"/>
              </a:rPr>
              <a:t>UCPI User Interface</a:t>
            </a:r>
          </a:p>
        </p:txBody>
      </p:sp>
      <p:sp>
        <p:nvSpPr>
          <p:cNvPr id="4" name="TextBox 3">
            <a:extLst>
              <a:ext uri="{FF2B5EF4-FFF2-40B4-BE49-F238E27FC236}">
                <a16:creationId xmlns:a16="http://schemas.microsoft.com/office/drawing/2014/main" id="{7EAB96CF-D0D2-0A20-154F-686F617A5CDA}"/>
              </a:ext>
            </a:extLst>
          </p:cNvPr>
          <p:cNvSpPr txBox="1"/>
          <p:nvPr/>
        </p:nvSpPr>
        <p:spPr>
          <a:xfrm>
            <a:off x="320040" y="1093470"/>
            <a:ext cx="4606288" cy="2585323"/>
          </a:xfrm>
          <a:prstGeom prst="rect">
            <a:avLst/>
          </a:prstGeom>
          <a:noFill/>
        </p:spPr>
        <p:txBody>
          <a:bodyPr wrap="square">
            <a:spAutoFit/>
          </a:bodyPr>
          <a:lstStyle/>
          <a:p>
            <a:r>
              <a:rPr lang="en-US" sz="5400" b="1" dirty="0">
                <a:solidFill>
                  <a:srgbClr val="FA6868"/>
                </a:solidFill>
              </a:rPr>
              <a:t>BUILD/UPDATE</a:t>
            </a:r>
          </a:p>
          <a:p>
            <a:r>
              <a:rPr lang="en-US" sz="5400" b="1" dirty="0">
                <a:solidFill>
                  <a:srgbClr val="FA6868"/>
                </a:solidFill>
              </a:rPr>
              <a:t>STATEWIDE</a:t>
            </a:r>
            <a:br>
              <a:rPr lang="en-US" sz="5400" b="1" dirty="0">
                <a:solidFill>
                  <a:srgbClr val="FA6868"/>
                </a:solidFill>
              </a:rPr>
            </a:br>
            <a:r>
              <a:rPr lang="en-US" sz="5400" b="1" dirty="0">
                <a:solidFill>
                  <a:srgbClr val="FA6868"/>
                </a:solidFill>
              </a:rPr>
              <a:t>PARCEL MAP</a:t>
            </a:r>
            <a:endParaRPr lang="en-US" sz="5400" dirty="0">
              <a:solidFill>
                <a:srgbClr val="FA6868"/>
              </a:solidFill>
            </a:endParaRPr>
          </a:p>
        </p:txBody>
      </p:sp>
      <p:sp>
        <p:nvSpPr>
          <p:cNvPr id="5" name="TextBox 4">
            <a:extLst>
              <a:ext uri="{FF2B5EF4-FFF2-40B4-BE49-F238E27FC236}">
                <a16:creationId xmlns:a16="http://schemas.microsoft.com/office/drawing/2014/main" id="{A98B5F4D-0E73-1DBF-BAAA-8883CCC51A51}"/>
              </a:ext>
            </a:extLst>
          </p:cNvPr>
          <p:cNvSpPr txBox="1"/>
          <p:nvPr/>
        </p:nvSpPr>
        <p:spPr>
          <a:xfrm>
            <a:off x="353656" y="3690223"/>
            <a:ext cx="4572672" cy="1946687"/>
          </a:xfrm>
          <a:prstGeom prst="rect">
            <a:avLst/>
          </a:prstGeom>
          <a:noFill/>
        </p:spPr>
        <p:txBody>
          <a:bodyPr wrap="square">
            <a:spAutoFit/>
          </a:bodyPr>
          <a:lstStyle/>
          <a:p>
            <a:pPr algn="just" defTabSz="1371600" eaLnBrk="0" fontAlgn="base" hangingPunct="0">
              <a:spcBef>
                <a:spcPct val="0"/>
              </a:spcBef>
              <a:spcAft>
                <a:spcPct val="0"/>
              </a:spcAft>
            </a:pPr>
            <a:r>
              <a:rPr lang="en-US" altLang="en-US" sz="2200" dirty="0">
                <a:solidFill>
                  <a:srgbClr val="003399"/>
                </a:solidFill>
                <a:latin typeface="Aptos" panose="020B0004020202020204" pitchFamily="34" charset="0"/>
                <a:ea typeface="Aptos" panose="020B0004020202020204" pitchFamily="34" charset="0"/>
                <a:cs typeface="Times New Roman" panose="02020603050405020304" pitchFamily="18" charset="0"/>
              </a:rPr>
              <a:t>As seen in the last slide, this API writes all county parcel map JSONS in the OPN HUB to a Statewide parcel map to a one-time selected native format, keeping it current.</a:t>
            </a:r>
            <a:endParaRPr lang="en-US" altLang="en-US" sz="2400" dirty="0">
              <a:solidFill>
                <a:srgbClr val="003399"/>
              </a:solidFill>
              <a:latin typeface="Aptos" panose="020B0004020202020204" pitchFamily="34" charset="0"/>
              <a:ea typeface="Aptos" panose="020B0004020202020204" pitchFamily="34" charset="0"/>
              <a:cs typeface="Times New Roman" panose="02020603050405020304" pitchFamily="18" charset="0"/>
            </a:endParaRPr>
          </a:p>
          <a:p>
            <a:pPr algn="just" defTabSz="1371600" eaLnBrk="0" fontAlgn="base" hangingPunct="0">
              <a:spcBef>
                <a:spcPct val="0"/>
              </a:spcBef>
              <a:spcAft>
                <a:spcPct val="0"/>
              </a:spcAft>
            </a:pPr>
            <a:endParaRPr lang="en-US" altLang="en-US" sz="1050" b="1" dirty="0">
              <a:solidFill>
                <a:srgbClr val="003399"/>
              </a:solidFill>
            </a:endParaRPr>
          </a:p>
        </p:txBody>
      </p:sp>
      <p:grpSp>
        <p:nvGrpSpPr>
          <p:cNvPr id="9" name="Group 8">
            <a:extLst>
              <a:ext uri="{FF2B5EF4-FFF2-40B4-BE49-F238E27FC236}">
                <a16:creationId xmlns:a16="http://schemas.microsoft.com/office/drawing/2014/main" id="{ECC337BB-2A75-4636-F1CD-54ABEFD0E8A9}"/>
              </a:ext>
            </a:extLst>
          </p:cNvPr>
          <p:cNvGrpSpPr/>
          <p:nvPr/>
        </p:nvGrpSpPr>
        <p:grpSpPr>
          <a:xfrm>
            <a:off x="5108576" y="1360394"/>
            <a:ext cx="10744199" cy="796265"/>
            <a:chOff x="5108576" y="1360394"/>
            <a:chExt cx="12183186" cy="796265"/>
          </a:xfrm>
        </p:grpSpPr>
        <p:pic>
          <p:nvPicPr>
            <p:cNvPr id="11" name="Picture 10">
              <a:extLst>
                <a:ext uri="{FF2B5EF4-FFF2-40B4-BE49-F238E27FC236}">
                  <a16:creationId xmlns:a16="http://schemas.microsoft.com/office/drawing/2014/main" id="{AF03E37E-4218-4EBA-063B-683569C1A584}"/>
                </a:ext>
              </a:extLst>
            </p:cNvPr>
            <p:cNvPicPr>
              <a:picLocks noChangeAspect="1"/>
            </p:cNvPicPr>
            <p:nvPr/>
          </p:nvPicPr>
          <p:blipFill>
            <a:blip r:embed="rId4">
              <a:extLst>
                <a:ext uri="{28A0092B-C50C-407E-A947-70E740481C1C}">
                  <a14:useLocalDpi xmlns:a14="http://schemas.microsoft.com/office/drawing/2010/main" val="0"/>
                </a:ext>
              </a:extLst>
            </a:blip>
            <a:srcRect l="24364" b="91964"/>
            <a:stretch>
              <a:fillRect/>
            </a:stretch>
          </p:blipFill>
          <p:spPr>
            <a:xfrm>
              <a:off x="7874000" y="1360394"/>
              <a:ext cx="9417762" cy="796265"/>
            </a:xfrm>
            <a:prstGeom prst="rect">
              <a:avLst/>
            </a:prstGeom>
          </p:spPr>
        </p:pic>
        <p:pic>
          <p:nvPicPr>
            <p:cNvPr id="12" name="Picture 11">
              <a:extLst>
                <a:ext uri="{FF2B5EF4-FFF2-40B4-BE49-F238E27FC236}">
                  <a16:creationId xmlns:a16="http://schemas.microsoft.com/office/drawing/2014/main" id="{4E8BF8D0-F180-ECB3-40E6-479D325EC47D}"/>
                </a:ext>
              </a:extLst>
            </p:cNvPr>
            <p:cNvPicPr>
              <a:picLocks noChangeAspect="1"/>
            </p:cNvPicPr>
            <p:nvPr/>
          </p:nvPicPr>
          <p:blipFill>
            <a:blip r:embed="rId5"/>
            <a:stretch>
              <a:fillRect/>
            </a:stretch>
          </p:blipFill>
          <p:spPr>
            <a:xfrm>
              <a:off x="5108575" y="1410446"/>
              <a:ext cx="3755467" cy="745379"/>
            </a:xfrm>
            <a:prstGeom prst="rect">
              <a:avLst/>
            </a:prstGeom>
          </p:spPr>
        </p:pic>
      </p:grpSp>
      <p:sp>
        <p:nvSpPr>
          <p:cNvPr id="26" name="Rectangle: Rounded Corners 25">
            <a:extLst>
              <a:ext uri="{FF2B5EF4-FFF2-40B4-BE49-F238E27FC236}">
                <a16:creationId xmlns:a16="http://schemas.microsoft.com/office/drawing/2014/main" id="{38F885F0-8B50-4E08-311C-6A87A5BACBB0}"/>
              </a:ext>
            </a:extLst>
          </p:cNvPr>
          <p:cNvSpPr/>
          <p:nvPr/>
        </p:nvSpPr>
        <p:spPr>
          <a:xfrm>
            <a:off x="8397615" y="3962525"/>
            <a:ext cx="4175385" cy="685801"/>
          </a:xfrm>
          <a:prstGeom prst="roundRect">
            <a:avLst/>
          </a:prstGeom>
          <a:noFill/>
          <a:ln w="57150">
            <a:solidFill>
              <a:srgbClr val="FA686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A994B7DB-83BC-1B4A-ED87-9732F099FEED}"/>
              </a:ext>
            </a:extLst>
          </p:cNvPr>
          <p:cNvPicPr>
            <a:picLocks noChangeAspect="1"/>
          </p:cNvPicPr>
          <p:nvPr/>
        </p:nvPicPr>
        <p:blipFill>
          <a:blip r:embed="rId6"/>
          <a:stretch>
            <a:fillRect/>
          </a:stretch>
        </p:blipFill>
        <p:spPr>
          <a:xfrm>
            <a:off x="5125123" y="1428679"/>
            <a:ext cx="2415187" cy="645922"/>
          </a:xfrm>
          <a:prstGeom prst="rect">
            <a:avLst/>
          </a:prstGeom>
        </p:spPr>
      </p:pic>
      <p:cxnSp>
        <p:nvCxnSpPr>
          <p:cNvPr id="10" name="Straight Connector 9">
            <a:extLst>
              <a:ext uri="{FF2B5EF4-FFF2-40B4-BE49-F238E27FC236}">
                <a16:creationId xmlns:a16="http://schemas.microsoft.com/office/drawing/2014/main" id="{7AD3CE10-72F7-1936-C77A-3E772320BC49}"/>
              </a:ext>
            </a:extLst>
          </p:cNvPr>
          <p:cNvCxnSpPr>
            <a:cxnSpLocks/>
          </p:cNvCxnSpPr>
          <p:nvPr/>
        </p:nvCxnSpPr>
        <p:spPr>
          <a:xfrm>
            <a:off x="5108575" y="1383532"/>
            <a:ext cx="7889802" cy="0"/>
          </a:xfrm>
          <a:prstGeom prst="line">
            <a:avLst/>
          </a:prstGeom>
          <a:ln w="127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62246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9AD3AF48-7CA3-0252-819A-AA9D9F6A9986}"/>
              </a:ext>
            </a:extLst>
          </p:cNvPr>
          <p:cNvSpPr txBox="1"/>
          <p:nvPr/>
        </p:nvSpPr>
        <p:spPr>
          <a:xfrm>
            <a:off x="814187" y="47961"/>
            <a:ext cx="15842108" cy="738664"/>
          </a:xfrm>
          <a:prstGeom prst="rect">
            <a:avLst/>
          </a:prstGeom>
          <a:noFill/>
        </p:spPr>
        <p:txBody>
          <a:bodyPr wrap="square">
            <a:spAutoFit/>
          </a:bodyPr>
          <a:lstStyle/>
          <a:p>
            <a:r>
              <a:rPr lang="en-US" sz="4200" b="1" spc="-150" dirty="0">
                <a:solidFill>
                  <a:srgbClr val="2D3B68"/>
                </a:solidFill>
                <a:latin typeface="Arial Black" panose="020B0A04020102020204" pitchFamily="34" charset="0"/>
              </a:rPr>
              <a:t>WHAT IT DOES</a:t>
            </a:r>
          </a:p>
        </p:txBody>
      </p:sp>
      <p:sp>
        <p:nvSpPr>
          <p:cNvPr id="7" name="TextBox 6">
            <a:extLst>
              <a:ext uri="{FF2B5EF4-FFF2-40B4-BE49-F238E27FC236}">
                <a16:creationId xmlns:a16="http://schemas.microsoft.com/office/drawing/2014/main" id="{C5F7206F-5EB9-2B7A-B97F-1F70FE0003DC}"/>
              </a:ext>
            </a:extLst>
          </p:cNvPr>
          <p:cNvSpPr txBox="1"/>
          <p:nvPr/>
        </p:nvSpPr>
        <p:spPr>
          <a:xfrm>
            <a:off x="448906" y="3690223"/>
            <a:ext cx="4751744" cy="5632311"/>
          </a:xfrm>
          <a:prstGeom prst="rect">
            <a:avLst/>
          </a:prstGeom>
          <a:noFill/>
        </p:spPr>
        <p:txBody>
          <a:bodyPr wrap="square">
            <a:spAutoFit/>
          </a:bodyPr>
          <a:lstStyle/>
          <a:p>
            <a:pPr defTabSz="1371600" eaLnBrk="0" fontAlgn="base" hangingPunct="0">
              <a:spcBef>
                <a:spcPct val="0"/>
              </a:spcBef>
              <a:spcAft>
                <a:spcPct val="0"/>
              </a:spcAft>
            </a:pPr>
            <a:r>
              <a:rPr lang="en-US" altLang="en-US" sz="3000" b="1" dirty="0">
                <a:solidFill>
                  <a:srgbClr val="003399"/>
                </a:solidFill>
                <a:latin typeface="Aptos" panose="020B0004020202020204" pitchFamily="34" charset="0"/>
                <a:cs typeface="Times New Roman" panose="02020603050405020304" pitchFamily="18" charset="0"/>
              </a:rPr>
              <a:t>How was this map made?</a:t>
            </a:r>
          </a:p>
          <a:p>
            <a:pPr defTabSz="1371600" eaLnBrk="0" fontAlgn="base" hangingPunct="0">
              <a:spcBef>
                <a:spcPct val="0"/>
              </a:spcBef>
              <a:spcAft>
                <a:spcPct val="0"/>
              </a:spcAft>
            </a:pPr>
            <a:r>
              <a:rPr lang="en-US" altLang="en-US" sz="2200" dirty="0">
                <a:solidFill>
                  <a:srgbClr val="003399"/>
                </a:solidFill>
                <a:latin typeface="Aptos" panose="020B0004020202020204" pitchFamily="34" charset="0"/>
                <a:cs typeface="Times New Roman" panose="02020603050405020304" pitchFamily="18" charset="0"/>
              </a:rPr>
              <a:t>1. All the latest county parcel maps in the State are already replicated as a JSON in the OPN HUB.</a:t>
            </a:r>
            <a:br>
              <a:rPr lang="en-US" altLang="en-US" sz="2200" dirty="0">
                <a:solidFill>
                  <a:srgbClr val="003399"/>
                </a:solidFill>
                <a:latin typeface="Aptos" panose="020B0004020202020204" pitchFamily="34" charset="0"/>
                <a:cs typeface="Times New Roman" panose="02020603050405020304" pitchFamily="18" charset="0"/>
              </a:rPr>
            </a:br>
            <a:endParaRPr lang="en-US" altLang="en-US" sz="2200" dirty="0">
              <a:solidFill>
                <a:srgbClr val="003399"/>
              </a:solidFill>
              <a:latin typeface="Aptos" panose="020B0004020202020204" pitchFamily="34" charset="0"/>
              <a:cs typeface="Times New Roman" panose="02020603050405020304" pitchFamily="18" charset="0"/>
            </a:endParaRPr>
          </a:p>
          <a:p>
            <a:pPr defTabSz="1371600" eaLnBrk="0" fontAlgn="base" hangingPunct="0">
              <a:spcBef>
                <a:spcPct val="0"/>
              </a:spcBef>
              <a:spcAft>
                <a:spcPct val="0"/>
              </a:spcAft>
            </a:pPr>
            <a:r>
              <a:rPr lang="en-US" altLang="en-US" sz="2200" dirty="0">
                <a:solidFill>
                  <a:srgbClr val="003399"/>
                </a:solidFill>
                <a:latin typeface="Aptos" panose="020B0004020202020204" pitchFamily="34" charset="0"/>
                <a:cs typeface="Times New Roman" panose="02020603050405020304" pitchFamily="18" charset="0"/>
              </a:rPr>
              <a:t>2. Upon older maps being loaded, all the latest [CURRENT] OPNs are compared to the prior OPNs. All polygons assigned OPNs with no Old/New OPN match are displayed.</a:t>
            </a:r>
            <a:br>
              <a:rPr lang="en-US" altLang="en-US" sz="2200" dirty="0">
                <a:solidFill>
                  <a:srgbClr val="003399"/>
                </a:solidFill>
                <a:latin typeface="Aptos" panose="020B0004020202020204" pitchFamily="34" charset="0"/>
                <a:cs typeface="Times New Roman" panose="02020603050405020304" pitchFamily="18" charset="0"/>
              </a:rPr>
            </a:br>
            <a:endParaRPr lang="en-US" altLang="en-US" sz="2200" dirty="0">
              <a:solidFill>
                <a:srgbClr val="003399"/>
              </a:solidFill>
              <a:latin typeface="Aptos" panose="020B0004020202020204" pitchFamily="34" charset="0"/>
              <a:cs typeface="Times New Roman" panose="02020603050405020304" pitchFamily="18" charset="0"/>
            </a:endParaRPr>
          </a:p>
          <a:p>
            <a:pPr defTabSz="1371600" eaLnBrk="0" fontAlgn="base" hangingPunct="0">
              <a:spcBef>
                <a:spcPct val="0"/>
              </a:spcBef>
              <a:spcAft>
                <a:spcPct val="0"/>
              </a:spcAft>
            </a:pPr>
            <a:r>
              <a:rPr lang="en-US" altLang="en-US" sz="2200" dirty="0">
                <a:solidFill>
                  <a:srgbClr val="003399"/>
                </a:solidFill>
                <a:latin typeface="Aptos" panose="020B0004020202020204" pitchFamily="34" charset="0"/>
                <a:cs typeface="Times New Roman" panose="02020603050405020304" pitchFamily="18" charset="0"/>
              </a:rPr>
              <a:t>3. Records defining the type, date and past/present owner of each change are written to a </a:t>
            </a:r>
            <a:r>
              <a:rPr lang="en-US" altLang="en-US" sz="2200" b="1" dirty="0">
                <a:solidFill>
                  <a:srgbClr val="003399"/>
                </a:solidFill>
                <a:latin typeface="Aptos" panose="020B0004020202020204" pitchFamily="34" charset="0"/>
                <a:cs typeface="Times New Roman" panose="02020603050405020304" pitchFamily="18" charset="0"/>
              </a:rPr>
              <a:t>LEGACY OPN TABLE</a:t>
            </a:r>
            <a:r>
              <a:rPr lang="en-US" altLang="en-US" sz="2200" dirty="0">
                <a:solidFill>
                  <a:srgbClr val="003399"/>
                </a:solidFill>
                <a:latin typeface="Aptos" panose="020B0004020202020204" pitchFamily="34" charset="0"/>
                <a:cs typeface="Times New Roman" panose="02020603050405020304" pitchFamily="18" charset="0"/>
              </a:rPr>
              <a:t> for </a:t>
            </a:r>
            <a:r>
              <a:rPr lang="en-US" altLang="en-US" sz="2200" b="1" dirty="0">
                <a:solidFill>
                  <a:srgbClr val="003399"/>
                </a:solidFill>
                <a:latin typeface="Aptos" panose="020B0004020202020204" pitchFamily="34" charset="0"/>
                <a:cs typeface="Times New Roman" panose="02020603050405020304" pitchFamily="18" charset="0"/>
              </a:rPr>
              <a:t>vastly expanded analytics</a:t>
            </a:r>
            <a:r>
              <a:rPr lang="en-US" altLang="en-US" sz="2200" dirty="0">
                <a:solidFill>
                  <a:srgbClr val="003399"/>
                </a:solidFill>
                <a:latin typeface="Aptos" panose="020B0004020202020204" pitchFamily="34" charset="0"/>
                <a:cs typeface="Times New Roman" panose="02020603050405020304" pitchFamily="18" charset="0"/>
              </a:rPr>
              <a:t>.</a:t>
            </a:r>
          </a:p>
          <a:p>
            <a:pPr defTabSz="1371600" eaLnBrk="0" fontAlgn="base" hangingPunct="0">
              <a:spcBef>
                <a:spcPct val="0"/>
              </a:spcBef>
              <a:spcAft>
                <a:spcPct val="0"/>
              </a:spcAft>
            </a:pPr>
            <a:endParaRPr lang="en-US" altLang="en-US" sz="2200" dirty="0">
              <a:solidFill>
                <a:srgbClr val="003399"/>
              </a:solidFill>
            </a:endParaRPr>
          </a:p>
        </p:txBody>
      </p:sp>
      <p:sp>
        <p:nvSpPr>
          <p:cNvPr id="8" name="TextBox 7">
            <a:extLst>
              <a:ext uri="{FF2B5EF4-FFF2-40B4-BE49-F238E27FC236}">
                <a16:creationId xmlns:a16="http://schemas.microsoft.com/office/drawing/2014/main" id="{370B6A29-9BA8-359F-C2C4-1A3FD958C5BE}"/>
              </a:ext>
            </a:extLst>
          </p:cNvPr>
          <p:cNvSpPr txBox="1"/>
          <p:nvPr/>
        </p:nvSpPr>
        <p:spPr>
          <a:xfrm>
            <a:off x="342226" y="1104900"/>
            <a:ext cx="4606288" cy="2585323"/>
          </a:xfrm>
          <a:prstGeom prst="rect">
            <a:avLst/>
          </a:prstGeom>
          <a:noFill/>
        </p:spPr>
        <p:txBody>
          <a:bodyPr wrap="square">
            <a:spAutoFit/>
          </a:bodyPr>
          <a:lstStyle/>
          <a:p>
            <a:r>
              <a:rPr lang="en-US" sz="5400" b="1" dirty="0">
                <a:solidFill>
                  <a:srgbClr val="FA6868"/>
                </a:solidFill>
              </a:rPr>
              <a:t>CHANGE MAP</a:t>
            </a:r>
          </a:p>
          <a:p>
            <a:r>
              <a:rPr lang="en-US" sz="5400" b="1" dirty="0">
                <a:solidFill>
                  <a:srgbClr val="FA6868"/>
                </a:solidFill>
              </a:rPr>
              <a:t>&amp; LEGACY OPN</a:t>
            </a:r>
          </a:p>
          <a:p>
            <a:r>
              <a:rPr lang="en-US" sz="5400" b="1" dirty="0">
                <a:solidFill>
                  <a:srgbClr val="FA6868"/>
                </a:solidFill>
              </a:rPr>
              <a:t>TABLE</a:t>
            </a:r>
            <a:endParaRPr lang="en-US" sz="5400" dirty="0">
              <a:solidFill>
                <a:srgbClr val="FA6868"/>
              </a:solidFill>
            </a:endParaRPr>
          </a:p>
        </p:txBody>
      </p:sp>
      <p:sp>
        <p:nvSpPr>
          <p:cNvPr id="3" name="TextBox 2">
            <a:extLst>
              <a:ext uri="{FF2B5EF4-FFF2-40B4-BE49-F238E27FC236}">
                <a16:creationId xmlns:a16="http://schemas.microsoft.com/office/drawing/2014/main" id="{849ECE24-1AE5-6017-1E6B-8B616BD6AE29}"/>
              </a:ext>
            </a:extLst>
          </p:cNvPr>
          <p:cNvSpPr txBox="1"/>
          <p:nvPr/>
        </p:nvSpPr>
        <p:spPr>
          <a:xfrm>
            <a:off x="9601200" y="1021820"/>
            <a:ext cx="2344103" cy="369332"/>
          </a:xfrm>
          <a:prstGeom prst="rect">
            <a:avLst/>
          </a:prstGeom>
          <a:noFill/>
        </p:spPr>
        <p:txBody>
          <a:bodyPr wrap="none" rtlCol="0">
            <a:spAutoFit/>
          </a:bodyPr>
          <a:lstStyle/>
          <a:p>
            <a:r>
              <a:rPr lang="en-US" b="1" dirty="0">
                <a:solidFill>
                  <a:srgbClr val="003399"/>
                </a:solidFill>
                <a:latin typeface="Aptos Black" panose="020B0004020202020204" pitchFamily="34" charset="0"/>
              </a:rPr>
              <a:t>UCPI User Interface</a:t>
            </a:r>
          </a:p>
        </p:txBody>
      </p:sp>
      <p:pic>
        <p:nvPicPr>
          <p:cNvPr id="11" name="Picture 10">
            <a:extLst>
              <a:ext uri="{FF2B5EF4-FFF2-40B4-BE49-F238E27FC236}">
                <a16:creationId xmlns:a16="http://schemas.microsoft.com/office/drawing/2014/main" id="{373AE831-2EB3-D164-AA81-198DC2E8F22E}"/>
              </a:ext>
            </a:extLst>
          </p:cNvPr>
          <p:cNvPicPr>
            <a:picLocks noChangeAspect="1"/>
          </p:cNvPicPr>
          <p:nvPr/>
        </p:nvPicPr>
        <p:blipFill>
          <a:blip r:embed="rId2"/>
          <a:stretch>
            <a:fillRect/>
          </a:stretch>
        </p:blipFill>
        <p:spPr>
          <a:xfrm>
            <a:off x="5108574" y="1333500"/>
            <a:ext cx="12183187" cy="7696200"/>
          </a:xfrm>
          <a:prstGeom prst="rect">
            <a:avLst/>
          </a:prstGeom>
        </p:spPr>
      </p:pic>
      <p:grpSp>
        <p:nvGrpSpPr>
          <p:cNvPr id="2" name="Group 1">
            <a:extLst>
              <a:ext uri="{FF2B5EF4-FFF2-40B4-BE49-F238E27FC236}">
                <a16:creationId xmlns:a16="http://schemas.microsoft.com/office/drawing/2014/main" id="{7986BA17-5C7A-01D6-E3CE-9B806FE75CE1}"/>
              </a:ext>
            </a:extLst>
          </p:cNvPr>
          <p:cNvGrpSpPr/>
          <p:nvPr/>
        </p:nvGrpSpPr>
        <p:grpSpPr>
          <a:xfrm>
            <a:off x="5108575" y="1360394"/>
            <a:ext cx="12183187" cy="811306"/>
            <a:chOff x="5108575" y="1360394"/>
            <a:chExt cx="12183187" cy="796265"/>
          </a:xfrm>
        </p:grpSpPr>
        <p:pic>
          <p:nvPicPr>
            <p:cNvPr id="5" name="Picture 4">
              <a:extLst>
                <a:ext uri="{FF2B5EF4-FFF2-40B4-BE49-F238E27FC236}">
                  <a16:creationId xmlns:a16="http://schemas.microsoft.com/office/drawing/2014/main" id="{3021B346-C4AD-7BE7-F46B-D2EA4FB4B829}"/>
                </a:ext>
              </a:extLst>
            </p:cNvPr>
            <p:cNvPicPr>
              <a:picLocks noChangeAspect="1"/>
            </p:cNvPicPr>
            <p:nvPr/>
          </p:nvPicPr>
          <p:blipFill>
            <a:blip r:embed="rId3">
              <a:extLst>
                <a:ext uri="{28A0092B-C50C-407E-A947-70E740481C1C}">
                  <a14:useLocalDpi xmlns:a14="http://schemas.microsoft.com/office/drawing/2010/main" val="0"/>
                </a:ext>
              </a:extLst>
            </a:blip>
            <a:srcRect l="24364" b="91964"/>
            <a:stretch>
              <a:fillRect/>
            </a:stretch>
          </p:blipFill>
          <p:spPr>
            <a:xfrm>
              <a:off x="7874000" y="1360394"/>
              <a:ext cx="9417762" cy="796265"/>
            </a:xfrm>
            <a:prstGeom prst="rect">
              <a:avLst/>
            </a:prstGeom>
          </p:spPr>
        </p:pic>
        <p:pic>
          <p:nvPicPr>
            <p:cNvPr id="9" name="Picture 8">
              <a:extLst>
                <a:ext uri="{FF2B5EF4-FFF2-40B4-BE49-F238E27FC236}">
                  <a16:creationId xmlns:a16="http://schemas.microsoft.com/office/drawing/2014/main" id="{A6211390-B9FA-E951-135E-2410632A40DE}"/>
                </a:ext>
              </a:extLst>
            </p:cNvPr>
            <p:cNvPicPr>
              <a:picLocks noChangeAspect="1"/>
            </p:cNvPicPr>
            <p:nvPr/>
          </p:nvPicPr>
          <p:blipFill>
            <a:blip r:embed="rId4"/>
            <a:stretch>
              <a:fillRect/>
            </a:stretch>
          </p:blipFill>
          <p:spPr>
            <a:xfrm>
              <a:off x="5108575" y="1410446"/>
              <a:ext cx="3755467" cy="745379"/>
            </a:xfrm>
            <a:prstGeom prst="rect">
              <a:avLst/>
            </a:prstGeom>
          </p:spPr>
        </p:pic>
      </p:grpSp>
      <p:pic>
        <p:nvPicPr>
          <p:cNvPr id="15" name="Picture 14">
            <a:extLst>
              <a:ext uri="{FF2B5EF4-FFF2-40B4-BE49-F238E27FC236}">
                <a16:creationId xmlns:a16="http://schemas.microsoft.com/office/drawing/2014/main" id="{37D574FC-EC72-8274-D1DF-6410CDB076D4}"/>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5200650" y="1420462"/>
            <a:ext cx="2415187" cy="645922"/>
          </a:xfrm>
          <a:prstGeom prst="rect">
            <a:avLst/>
          </a:prstGeom>
        </p:spPr>
      </p:pic>
    </p:spTree>
    <p:extLst>
      <p:ext uri="{BB962C8B-B14F-4D97-AF65-F5344CB8AC3E}">
        <p14:creationId xmlns:p14="http://schemas.microsoft.com/office/powerpoint/2010/main" val="55245235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FE60EC33-623C-1234-FE8A-8F6A676C3215}"/>
              </a:ext>
            </a:extLst>
          </p:cNvPr>
          <p:cNvGrpSpPr/>
          <p:nvPr/>
        </p:nvGrpSpPr>
        <p:grpSpPr>
          <a:xfrm>
            <a:off x="5250180" y="1333500"/>
            <a:ext cx="11049000" cy="8356520"/>
            <a:chOff x="204963" y="0"/>
            <a:chExt cx="11782074" cy="8355887"/>
          </a:xfrm>
        </p:grpSpPr>
        <p:pic>
          <p:nvPicPr>
            <p:cNvPr id="5" name="Picture 4">
              <a:extLst>
                <a:ext uri="{FF2B5EF4-FFF2-40B4-BE49-F238E27FC236}">
                  <a16:creationId xmlns:a16="http://schemas.microsoft.com/office/drawing/2014/main" id="{9867C78C-6570-3569-3A8F-6135BED7F544}"/>
                </a:ext>
              </a:extLst>
            </p:cNvPr>
            <p:cNvPicPr>
              <a:picLocks noChangeAspect="1"/>
            </p:cNvPicPr>
            <p:nvPr/>
          </p:nvPicPr>
          <p:blipFill>
            <a:blip r:embed="rId2"/>
            <a:stretch>
              <a:fillRect/>
            </a:stretch>
          </p:blipFill>
          <p:spPr>
            <a:xfrm>
              <a:off x="204963" y="0"/>
              <a:ext cx="11782074" cy="6858000"/>
            </a:xfrm>
            <a:prstGeom prst="rect">
              <a:avLst/>
            </a:prstGeom>
          </p:spPr>
        </p:pic>
        <p:pic>
          <p:nvPicPr>
            <p:cNvPr id="6" name="Picture 5">
              <a:extLst>
                <a:ext uri="{FF2B5EF4-FFF2-40B4-BE49-F238E27FC236}">
                  <a16:creationId xmlns:a16="http://schemas.microsoft.com/office/drawing/2014/main" id="{15EA100D-AC22-635E-A518-B5163E26684A}"/>
                </a:ext>
              </a:extLst>
            </p:cNvPr>
            <p:cNvPicPr>
              <a:picLocks noChangeAspect="1"/>
            </p:cNvPicPr>
            <p:nvPr/>
          </p:nvPicPr>
          <p:blipFill>
            <a:blip r:embed="rId3"/>
            <a:srcRect l="26250" t="50000" r="21641" b="10489"/>
            <a:stretch>
              <a:fillRect/>
            </a:stretch>
          </p:blipFill>
          <p:spPr>
            <a:xfrm>
              <a:off x="314325" y="3543300"/>
              <a:ext cx="11672712" cy="4812587"/>
            </a:xfrm>
            <a:prstGeom prst="rect">
              <a:avLst/>
            </a:prstGeom>
          </p:spPr>
        </p:pic>
        <p:pic>
          <p:nvPicPr>
            <p:cNvPr id="7" name="Picture 6">
              <a:extLst>
                <a:ext uri="{FF2B5EF4-FFF2-40B4-BE49-F238E27FC236}">
                  <a16:creationId xmlns:a16="http://schemas.microsoft.com/office/drawing/2014/main" id="{AC9F2ECF-4127-30EA-57E7-63108C0164B4}"/>
                </a:ext>
              </a:extLst>
            </p:cNvPr>
            <p:cNvPicPr>
              <a:picLocks noChangeAspect="1"/>
            </p:cNvPicPr>
            <p:nvPr/>
          </p:nvPicPr>
          <p:blipFill>
            <a:blip r:embed="rId4"/>
            <a:srcRect l="25897" t="50650" r="26296" b="28556"/>
            <a:stretch>
              <a:fillRect/>
            </a:stretch>
          </p:blipFill>
          <p:spPr>
            <a:xfrm>
              <a:off x="314324" y="1262744"/>
              <a:ext cx="11563351" cy="2280556"/>
            </a:xfrm>
            <a:prstGeom prst="rect">
              <a:avLst/>
            </a:prstGeom>
          </p:spPr>
        </p:pic>
      </p:grpSp>
      <p:sp>
        <p:nvSpPr>
          <p:cNvPr id="8" name="TextBox 7">
            <a:extLst>
              <a:ext uri="{FF2B5EF4-FFF2-40B4-BE49-F238E27FC236}">
                <a16:creationId xmlns:a16="http://schemas.microsoft.com/office/drawing/2014/main" id="{6CE8439F-44ED-159D-C265-55724E63C5A2}"/>
              </a:ext>
            </a:extLst>
          </p:cNvPr>
          <p:cNvSpPr txBox="1"/>
          <p:nvPr/>
        </p:nvSpPr>
        <p:spPr>
          <a:xfrm>
            <a:off x="0" y="124446"/>
            <a:ext cx="15842108" cy="738664"/>
          </a:xfrm>
          <a:prstGeom prst="rect">
            <a:avLst/>
          </a:prstGeom>
          <a:noFill/>
        </p:spPr>
        <p:txBody>
          <a:bodyPr wrap="square">
            <a:spAutoFit/>
          </a:bodyPr>
          <a:lstStyle/>
          <a:p>
            <a:r>
              <a:rPr lang="en-US" sz="4200" b="1" spc="-150" dirty="0">
                <a:solidFill>
                  <a:srgbClr val="2D3B68"/>
                </a:solidFill>
                <a:latin typeface="Arial Black" panose="020B0A04020102020204" pitchFamily="34" charset="0"/>
              </a:rPr>
              <a:t>WHAT IT DOES</a:t>
            </a:r>
          </a:p>
        </p:txBody>
      </p:sp>
      <p:sp>
        <p:nvSpPr>
          <p:cNvPr id="9" name="TextBox 8">
            <a:extLst>
              <a:ext uri="{FF2B5EF4-FFF2-40B4-BE49-F238E27FC236}">
                <a16:creationId xmlns:a16="http://schemas.microsoft.com/office/drawing/2014/main" id="{8A85433F-BF2F-BDAE-E220-E05939A026F6}"/>
              </a:ext>
            </a:extLst>
          </p:cNvPr>
          <p:cNvSpPr txBox="1"/>
          <p:nvPr/>
        </p:nvSpPr>
        <p:spPr>
          <a:xfrm>
            <a:off x="380639" y="3617455"/>
            <a:ext cx="4751744" cy="4093428"/>
          </a:xfrm>
          <a:prstGeom prst="rect">
            <a:avLst/>
          </a:prstGeom>
          <a:noFill/>
        </p:spPr>
        <p:txBody>
          <a:bodyPr wrap="square">
            <a:spAutoFit/>
          </a:bodyPr>
          <a:lstStyle/>
          <a:p>
            <a:pPr defTabSz="1371600" eaLnBrk="0" fontAlgn="base" hangingPunct="0">
              <a:spcBef>
                <a:spcPct val="0"/>
              </a:spcBef>
              <a:spcAft>
                <a:spcPct val="0"/>
              </a:spcAft>
            </a:pPr>
            <a:r>
              <a:rPr lang="en-US" altLang="en-US" sz="2000" dirty="0">
                <a:solidFill>
                  <a:srgbClr val="003399"/>
                </a:solidFill>
                <a:latin typeface="Aptos" panose="020B0004020202020204" pitchFamily="34" charset="0"/>
                <a:ea typeface="Aptos" panose="020B0004020202020204" pitchFamily="34" charset="0"/>
                <a:cs typeface="Times New Roman" panose="02020603050405020304" pitchFamily="18" charset="0"/>
              </a:rPr>
              <a:t>Have two Land Record Files with no common indexing?</a:t>
            </a:r>
          </a:p>
          <a:p>
            <a:pPr defTabSz="1371600" eaLnBrk="0" fontAlgn="base" hangingPunct="0">
              <a:spcBef>
                <a:spcPct val="0"/>
              </a:spcBef>
              <a:spcAft>
                <a:spcPct val="0"/>
              </a:spcAft>
            </a:pPr>
            <a:endParaRPr lang="en-US" altLang="en-US" sz="2000" dirty="0">
              <a:solidFill>
                <a:srgbClr val="003399"/>
              </a:solidFill>
              <a:latin typeface="Aptos" panose="020B0004020202020204" pitchFamily="34" charset="0"/>
              <a:ea typeface="Aptos" panose="020B0004020202020204" pitchFamily="34" charset="0"/>
              <a:cs typeface="Times New Roman" panose="02020603050405020304" pitchFamily="18" charset="0"/>
            </a:endParaRPr>
          </a:p>
          <a:p>
            <a:pPr defTabSz="1371600" eaLnBrk="0" fontAlgn="base" hangingPunct="0">
              <a:spcBef>
                <a:spcPct val="0"/>
              </a:spcBef>
              <a:spcAft>
                <a:spcPct val="0"/>
              </a:spcAft>
            </a:pPr>
            <a:r>
              <a:rPr lang="en-US" altLang="en-US" sz="2000" dirty="0">
                <a:solidFill>
                  <a:srgbClr val="003399"/>
                </a:solidFill>
                <a:latin typeface="Aptos" panose="020B0004020202020204" pitchFamily="34" charset="0"/>
                <a:ea typeface="Aptos" panose="020B0004020202020204" pitchFamily="34" charset="0"/>
                <a:cs typeface="Times New Roman" panose="02020603050405020304" pitchFamily="18" charset="0"/>
              </a:rPr>
              <a:t>Would your State/County benefit from them being combined into a single file?</a:t>
            </a:r>
          </a:p>
          <a:p>
            <a:pPr defTabSz="1371600" eaLnBrk="0" fontAlgn="base" hangingPunct="0">
              <a:spcBef>
                <a:spcPct val="0"/>
              </a:spcBef>
              <a:spcAft>
                <a:spcPct val="0"/>
              </a:spcAft>
            </a:pPr>
            <a:endParaRPr lang="en-US" altLang="en-US" sz="2000" dirty="0">
              <a:solidFill>
                <a:srgbClr val="003399"/>
              </a:solidFill>
              <a:latin typeface="Aptos" panose="020B0004020202020204" pitchFamily="34" charset="0"/>
              <a:ea typeface="Aptos" panose="020B0004020202020204" pitchFamily="34" charset="0"/>
              <a:cs typeface="Times New Roman" panose="02020603050405020304" pitchFamily="18" charset="0"/>
            </a:endParaRPr>
          </a:p>
          <a:p>
            <a:pPr defTabSz="1371600" eaLnBrk="0" fontAlgn="base" hangingPunct="0">
              <a:spcBef>
                <a:spcPct val="0"/>
              </a:spcBef>
              <a:spcAft>
                <a:spcPct val="0"/>
              </a:spcAft>
            </a:pPr>
            <a:r>
              <a:rPr lang="en-US" altLang="en-US" sz="2000" dirty="0">
                <a:solidFill>
                  <a:srgbClr val="003399"/>
                </a:solidFill>
                <a:latin typeface="Aptos" panose="020B0004020202020204" pitchFamily="34" charset="0"/>
                <a:ea typeface="Aptos" panose="020B0004020202020204" pitchFamily="34" charset="0"/>
                <a:cs typeface="Times New Roman" panose="02020603050405020304" pitchFamily="18" charset="0"/>
              </a:rPr>
              <a:t>Select Names, Key Fields, Lat/Long Point-in-Polygon Fields of each file. </a:t>
            </a:r>
            <a:r>
              <a:rPr lang="en-US" altLang="en-US" sz="2000" b="1" dirty="0">
                <a:solidFill>
                  <a:srgbClr val="003399"/>
                </a:solidFill>
                <a:latin typeface="Aptos" panose="020B0004020202020204" pitchFamily="34" charset="0"/>
                <a:ea typeface="Aptos" panose="020B0004020202020204" pitchFamily="34" charset="0"/>
                <a:cs typeface="Times New Roman" panose="02020603050405020304" pitchFamily="18" charset="0"/>
              </a:rPr>
              <a:t>DONE!</a:t>
            </a:r>
          </a:p>
          <a:p>
            <a:pPr defTabSz="1371600" eaLnBrk="0" fontAlgn="base" hangingPunct="0">
              <a:spcBef>
                <a:spcPct val="0"/>
              </a:spcBef>
              <a:spcAft>
                <a:spcPct val="0"/>
              </a:spcAft>
            </a:pPr>
            <a:endParaRPr lang="en-US" altLang="en-US" sz="2000" dirty="0">
              <a:solidFill>
                <a:srgbClr val="003399"/>
              </a:solidFill>
              <a:latin typeface="Aptos" panose="020B0004020202020204" pitchFamily="34" charset="0"/>
              <a:ea typeface="Aptos" panose="020B0004020202020204" pitchFamily="34" charset="0"/>
              <a:cs typeface="Times New Roman" panose="02020603050405020304" pitchFamily="18" charset="0"/>
            </a:endParaRPr>
          </a:p>
          <a:p>
            <a:pPr defTabSz="1371600" eaLnBrk="0" fontAlgn="base" hangingPunct="0">
              <a:spcBef>
                <a:spcPct val="0"/>
              </a:spcBef>
              <a:spcAft>
                <a:spcPct val="0"/>
              </a:spcAft>
            </a:pPr>
            <a:r>
              <a:rPr lang="en-US" altLang="en-US" sz="2000" dirty="0">
                <a:solidFill>
                  <a:srgbClr val="003399"/>
                </a:solidFill>
                <a:latin typeface="Aptos" panose="020B0004020202020204" pitchFamily="34" charset="0"/>
                <a:ea typeface="Aptos" panose="020B0004020202020204" pitchFamily="34" charset="0"/>
                <a:cs typeface="Times New Roman" panose="02020603050405020304" pitchFamily="18" charset="0"/>
              </a:rPr>
              <a:t>UCPI sends PIPs of each record in both files to HUB, returns and assigns OPNs to each, followed by an OPN2OPN join, whole state or selected area.</a:t>
            </a:r>
          </a:p>
        </p:txBody>
      </p:sp>
      <p:sp>
        <p:nvSpPr>
          <p:cNvPr id="10" name="TextBox 9">
            <a:extLst>
              <a:ext uri="{FF2B5EF4-FFF2-40B4-BE49-F238E27FC236}">
                <a16:creationId xmlns:a16="http://schemas.microsoft.com/office/drawing/2014/main" id="{D02FACE4-9E90-AE44-52C9-29333664164E}"/>
              </a:ext>
            </a:extLst>
          </p:cNvPr>
          <p:cNvSpPr txBox="1"/>
          <p:nvPr/>
        </p:nvSpPr>
        <p:spPr>
          <a:xfrm>
            <a:off x="331107" y="1092735"/>
            <a:ext cx="5239113" cy="3016210"/>
          </a:xfrm>
          <a:prstGeom prst="rect">
            <a:avLst/>
          </a:prstGeom>
          <a:noFill/>
        </p:spPr>
        <p:txBody>
          <a:bodyPr wrap="square">
            <a:spAutoFit/>
          </a:bodyPr>
          <a:lstStyle/>
          <a:p>
            <a:r>
              <a:rPr lang="en-US" sz="5400" b="1" dirty="0">
                <a:solidFill>
                  <a:srgbClr val="FA6868"/>
                </a:solidFill>
              </a:rPr>
              <a:t>TABLE JOIN - </a:t>
            </a:r>
            <a:br>
              <a:rPr lang="en-US" sz="5400" b="1" dirty="0">
                <a:solidFill>
                  <a:srgbClr val="FA6868"/>
                </a:solidFill>
              </a:rPr>
            </a:br>
            <a:r>
              <a:rPr lang="en-US" sz="5400" b="1" dirty="0">
                <a:solidFill>
                  <a:srgbClr val="FA6868"/>
                </a:solidFill>
              </a:rPr>
              <a:t>DATA SILO </a:t>
            </a:r>
          </a:p>
          <a:p>
            <a:r>
              <a:rPr lang="en-US" sz="5400" b="1" dirty="0">
                <a:solidFill>
                  <a:srgbClr val="FA6868"/>
                </a:solidFill>
              </a:rPr>
              <a:t>ENDER </a:t>
            </a:r>
            <a:r>
              <a:rPr lang="en-US" sz="2800" b="1" dirty="0">
                <a:solidFill>
                  <a:srgbClr val="FA6868"/>
                </a:solidFill>
              </a:rPr>
              <a:t>[for fee]</a:t>
            </a:r>
            <a:br>
              <a:rPr lang="en-US" sz="2800" b="1" dirty="0">
                <a:solidFill>
                  <a:srgbClr val="FA6868"/>
                </a:solidFill>
              </a:rPr>
            </a:br>
            <a:endParaRPr lang="en-US" sz="2800" b="1" dirty="0">
              <a:solidFill>
                <a:srgbClr val="FA6868"/>
              </a:solidFill>
            </a:endParaRPr>
          </a:p>
        </p:txBody>
      </p:sp>
      <p:sp>
        <p:nvSpPr>
          <p:cNvPr id="2" name="TextBox 1">
            <a:extLst>
              <a:ext uri="{FF2B5EF4-FFF2-40B4-BE49-F238E27FC236}">
                <a16:creationId xmlns:a16="http://schemas.microsoft.com/office/drawing/2014/main" id="{D804CCF5-EEC5-29F1-9CE4-3B56A9DDEEE8}"/>
              </a:ext>
            </a:extLst>
          </p:cNvPr>
          <p:cNvSpPr txBox="1"/>
          <p:nvPr/>
        </p:nvSpPr>
        <p:spPr>
          <a:xfrm>
            <a:off x="9601200" y="1021820"/>
            <a:ext cx="2344103" cy="369332"/>
          </a:xfrm>
          <a:prstGeom prst="rect">
            <a:avLst/>
          </a:prstGeom>
          <a:noFill/>
        </p:spPr>
        <p:txBody>
          <a:bodyPr wrap="none" rtlCol="0">
            <a:spAutoFit/>
          </a:bodyPr>
          <a:lstStyle/>
          <a:p>
            <a:r>
              <a:rPr lang="en-US" b="1" dirty="0">
                <a:solidFill>
                  <a:srgbClr val="003399"/>
                </a:solidFill>
                <a:latin typeface="Aptos Black" panose="020B0004020202020204" pitchFamily="34" charset="0"/>
              </a:rPr>
              <a:t>UCPI User Interface</a:t>
            </a:r>
          </a:p>
        </p:txBody>
      </p:sp>
      <p:pic>
        <p:nvPicPr>
          <p:cNvPr id="3" name="Picture 2">
            <a:extLst>
              <a:ext uri="{FF2B5EF4-FFF2-40B4-BE49-F238E27FC236}">
                <a16:creationId xmlns:a16="http://schemas.microsoft.com/office/drawing/2014/main" id="{C58C09E2-617C-A1FE-8A88-F8FDFC861989}"/>
              </a:ext>
            </a:extLst>
          </p:cNvPr>
          <p:cNvPicPr>
            <a:picLocks noChangeAspect="1"/>
          </p:cNvPicPr>
          <p:nvPr/>
        </p:nvPicPr>
        <p:blipFill>
          <a:blip r:embed="rId5"/>
          <a:stretch>
            <a:fillRect/>
          </a:stretch>
        </p:blipFill>
        <p:spPr>
          <a:xfrm>
            <a:off x="5331971" y="1392262"/>
            <a:ext cx="2415187" cy="645922"/>
          </a:xfrm>
          <a:prstGeom prst="rect">
            <a:avLst/>
          </a:prstGeom>
        </p:spPr>
      </p:pic>
    </p:spTree>
    <p:extLst>
      <p:ext uri="{BB962C8B-B14F-4D97-AF65-F5344CB8AC3E}">
        <p14:creationId xmlns:p14="http://schemas.microsoft.com/office/powerpoint/2010/main" val="363608742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190217-075F-FDA0-9FBF-8B04F0DCAE0B}"/>
            </a:ext>
          </a:extLst>
        </p:cNvPr>
        <p:cNvGrpSpPr/>
        <p:nvPr/>
      </p:nvGrpSpPr>
      <p:grpSpPr>
        <a:xfrm>
          <a:off x="0" y="0"/>
          <a:ext cx="0" cy="0"/>
          <a:chOff x="0" y="0"/>
          <a:chExt cx="0" cy="0"/>
        </a:xfrm>
      </p:grpSpPr>
      <p:sp>
        <p:nvSpPr>
          <p:cNvPr id="8" name="TextBox 7">
            <a:extLst>
              <a:ext uri="{FF2B5EF4-FFF2-40B4-BE49-F238E27FC236}">
                <a16:creationId xmlns:a16="http://schemas.microsoft.com/office/drawing/2014/main" id="{F55A370A-6BCE-47B6-F114-8BBE68BB0C2A}"/>
              </a:ext>
            </a:extLst>
          </p:cNvPr>
          <p:cNvSpPr txBox="1"/>
          <p:nvPr/>
        </p:nvSpPr>
        <p:spPr>
          <a:xfrm>
            <a:off x="0" y="124446"/>
            <a:ext cx="15842108" cy="738664"/>
          </a:xfrm>
          <a:prstGeom prst="rect">
            <a:avLst/>
          </a:prstGeom>
          <a:noFill/>
        </p:spPr>
        <p:txBody>
          <a:bodyPr wrap="square">
            <a:spAutoFit/>
          </a:bodyPr>
          <a:lstStyle/>
          <a:p>
            <a:r>
              <a:rPr lang="en-US" sz="4200" b="1" spc="-150" dirty="0">
                <a:solidFill>
                  <a:srgbClr val="2D3B68"/>
                </a:solidFill>
                <a:latin typeface="Arial Black" panose="020B0A04020102020204" pitchFamily="34" charset="0"/>
              </a:rPr>
              <a:t>WHAT IT DOES</a:t>
            </a:r>
          </a:p>
        </p:txBody>
      </p:sp>
      <p:sp>
        <p:nvSpPr>
          <p:cNvPr id="10" name="TextBox 9">
            <a:extLst>
              <a:ext uri="{FF2B5EF4-FFF2-40B4-BE49-F238E27FC236}">
                <a16:creationId xmlns:a16="http://schemas.microsoft.com/office/drawing/2014/main" id="{FFEF8C69-6EE1-A24B-7B66-07E81BBE59E8}"/>
              </a:ext>
            </a:extLst>
          </p:cNvPr>
          <p:cNvSpPr txBox="1"/>
          <p:nvPr/>
        </p:nvSpPr>
        <p:spPr>
          <a:xfrm>
            <a:off x="331107" y="1092735"/>
            <a:ext cx="5239113" cy="1754326"/>
          </a:xfrm>
          <a:prstGeom prst="rect">
            <a:avLst/>
          </a:prstGeom>
          <a:noFill/>
        </p:spPr>
        <p:txBody>
          <a:bodyPr wrap="square">
            <a:spAutoFit/>
          </a:bodyPr>
          <a:lstStyle/>
          <a:p>
            <a:r>
              <a:rPr lang="en-US" sz="5400" b="1" dirty="0">
                <a:solidFill>
                  <a:srgbClr val="FA6868"/>
                </a:solidFill>
              </a:rPr>
              <a:t>BROAD DATA</a:t>
            </a:r>
          </a:p>
          <a:p>
            <a:r>
              <a:rPr lang="en-US" sz="5400" b="1" dirty="0">
                <a:solidFill>
                  <a:srgbClr val="FA6868"/>
                </a:solidFill>
              </a:rPr>
              <a:t>COMPILATION</a:t>
            </a:r>
            <a:endParaRPr lang="en-US" sz="2800" b="1" dirty="0">
              <a:solidFill>
                <a:srgbClr val="FA6868"/>
              </a:solidFill>
            </a:endParaRPr>
          </a:p>
        </p:txBody>
      </p:sp>
      <p:sp>
        <p:nvSpPr>
          <p:cNvPr id="2" name="TextBox 1">
            <a:extLst>
              <a:ext uri="{FF2B5EF4-FFF2-40B4-BE49-F238E27FC236}">
                <a16:creationId xmlns:a16="http://schemas.microsoft.com/office/drawing/2014/main" id="{8E03DFAD-D77D-BD35-C9A4-1B9A6D20A2C3}"/>
              </a:ext>
            </a:extLst>
          </p:cNvPr>
          <p:cNvSpPr txBox="1"/>
          <p:nvPr/>
        </p:nvSpPr>
        <p:spPr>
          <a:xfrm>
            <a:off x="9601200" y="1021820"/>
            <a:ext cx="2344103" cy="369332"/>
          </a:xfrm>
          <a:prstGeom prst="rect">
            <a:avLst/>
          </a:prstGeom>
          <a:noFill/>
        </p:spPr>
        <p:txBody>
          <a:bodyPr wrap="none" rtlCol="0">
            <a:spAutoFit/>
          </a:bodyPr>
          <a:lstStyle/>
          <a:p>
            <a:r>
              <a:rPr lang="en-US" b="1" dirty="0">
                <a:solidFill>
                  <a:srgbClr val="003399"/>
                </a:solidFill>
                <a:latin typeface="Aptos Black" panose="020B0004020202020204" pitchFamily="34" charset="0"/>
              </a:rPr>
              <a:t>UCPI User Interface</a:t>
            </a:r>
          </a:p>
        </p:txBody>
      </p:sp>
      <p:pic>
        <p:nvPicPr>
          <p:cNvPr id="13" name="Picture 12">
            <a:extLst>
              <a:ext uri="{FF2B5EF4-FFF2-40B4-BE49-F238E27FC236}">
                <a16:creationId xmlns:a16="http://schemas.microsoft.com/office/drawing/2014/main" id="{949F235F-51F2-8CBD-434A-6F9EEA9BC63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89500" y="1333500"/>
            <a:ext cx="13067393" cy="6270012"/>
          </a:xfrm>
          <a:prstGeom prst="rect">
            <a:avLst/>
          </a:prstGeom>
        </p:spPr>
      </p:pic>
      <p:sp>
        <p:nvSpPr>
          <p:cNvPr id="3" name="TextBox 2">
            <a:extLst>
              <a:ext uri="{FF2B5EF4-FFF2-40B4-BE49-F238E27FC236}">
                <a16:creationId xmlns:a16="http://schemas.microsoft.com/office/drawing/2014/main" id="{4C39CC07-B423-4999-084A-9A7B033582ED}"/>
              </a:ext>
            </a:extLst>
          </p:cNvPr>
          <p:cNvSpPr txBox="1"/>
          <p:nvPr/>
        </p:nvSpPr>
        <p:spPr>
          <a:xfrm>
            <a:off x="296817" y="2705100"/>
            <a:ext cx="4484369" cy="6370975"/>
          </a:xfrm>
          <a:prstGeom prst="rect">
            <a:avLst/>
          </a:prstGeom>
          <a:noFill/>
        </p:spPr>
        <p:txBody>
          <a:bodyPr wrap="square" rtlCol="0">
            <a:spAutoFit/>
          </a:bodyPr>
          <a:lstStyle/>
          <a:p>
            <a:pPr algn="just"/>
            <a:r>
              <a:rPr lang="en-US" sz="2400" b="1" dirty="0">
                <a:solidFill>
                  <a:schemeClr val="accent1"/>
                </a:solidFill>
              </a:rPr>
              <a:t>EXAMPLE</a:t>
            </a:r>
          </a:p>
          <a:p>
            <a:pPr algn="just"/>
            <a:r>
              <a:rPr lang="en-US" sz="2400" b="1" dirty="0">
                <a:solidFill>
                  <a:schemeClr val="accent1"/>
                </a:solidFill>
              </a:rPr>
              <a:t>Expanding Severe Claims Under-writing </a:t>
            </a:r>
            <a:r>
              <a:rPr lang="en-US" sz="2400" dirty="0">
                <a:solidFill>
                  <a:schemeClr val="accent1"/>
                </a:solidFill>
              </a:rPr>
              <a:t>from individual carriers to every claim of every carrier in a State. </a:t>
            </a:r>
            <a:r>
              <a:rPr lang="en-US" sz="2400" b="1" dirty="0">
                <a:solidFill>
                  <a:schemeClr val="accent1"/>
                </a:solidFill>
              </a:rPr>
              <a:t>Carrier 1 </a:t>
            </a:r>
            <a:r>
              <a:rPr lang="en-US" sz="2400" dirty="0">
                <a:solidFill>
                  <a:schemeClr val="accent1"/>
                </a:solidFill>
              </a:rPr>
              <a:t>sends LAT/LONG Point in Parcel assigned to every claim to the OPN HUB, each returning and assigning OPNs to the record. </a:t>
            </a:r>
            <a:r>
              <a:rPr lang="en-US" sz="2400" b="1" dirty="0">
                <a:solidFill>
                  <a:schemeClr val="accent1"/>
                </a:solidFill>
              </a:rPr>
              <a:t>Ditto Carrier 2, 3, …n. </a:t>
            </a:r>
            <a:r>
              <a:rPr lang="en-US" sz="2400" dirty="0">
                <a:solidFill>
                  <a:schemeClr val="accent1"/>
                </a:solidFill>
              </a:rPr>
              <a:t>Upon OPNs assigned to all claims of all carrier, scripted OPN2OPN Joins reports by ZIP Code, Claim Type, Date and Payout. This first-time </a:t>
            </a:r>
            <a:r>
              <a:rPr lang="en-US" sz="2400" b="1" dirty="0">
                <a:solidFill>
                  <a:schemeClr val="accent1"/>
                </a:solidFill>
              </a:rPr>
              <a:t>historic  record compilations </a:t>
            </a:r>
            <a:r>
              <a:rPr lang="en-US" sz="2400" dirty="0">
                <a:solidFill>
                  <a:schemeClr val="accent1"/>
                </a:solidFill>
              </a:rPr>
              <a:t>are starting to be used to validate the many evolving sever weather forecasting algorithms.</a:t>
            </a:r>
          </a:p>
        </p:txBody>
      </p:sp>
    </p:spTree>
    <p:extLst>
      <p:ext uri="{BB962C8B-B14F-4D97-AF65-F5344CB8AC3E}">
        <p14:creationId xmlns:p14="http://schemas.microsoft.com/office/powerpoint/2010/main" val="14892942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2898CD-7417-501B-ED10-C527542E0DD0}"/>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09A78282-AF22-88B1-D70E-2615AE2541AD}"/>
              </a:ext>
            </a:extLst>
          </p:cNvPr>
          <p:cNvSpPr txBox="1"/>
          <p:nvPr/>
        </p:nvSpPr>
        <p:spPr>
          <a:xfrm>
            <a:off x="0" y="124446"/>
            <a:ext cx="15842108" cy="738664"/>
          </a:xfrm>
          <a:prstGeom prst="rect">
            <a:avLst/>
          </a:prstGeom>
          <a:noFill/>
        </p:spPr>
        <p:txBody>
          <a:bodyPr wrap="square">
            <a:spAutoFit/>
          </a:bodyPr>
          <a:lstStyle/>
          <a:p>
            <a:r>
              <a:rPr lang="en-US" sz="4200" b="1" spc="-150" dirty="0">
                <a:solidFill>
                  <a:srgbClr val="2D3B68"/>
                </a:solidFill>
                <a:latin typeface="Arial Black" panose="020B0A04020102020204" pitchFamily="34" charset="0"/>
              </a:rPr>
              <a:t>TERMS</a:t>
            </a:r>
          </a:p>
        </p:txBody>
      </p:sp>
      <p:sp>
        <p:nvSpPr>
          <p:cNvPr id="8" name="TextBox 7">
            <a:extLst>
              <a:ext uri="{FF2B5EF4-FFF2-40B4-BE49-F238E27FC236}">
                <a16:creationId xmlns:a16="http://schemas.microsoft.com/office/drawing/2014/main" id="{281E3B37-C811-C525-FBDE-21EF292A57FB}"/>
              </a:ext>
            </a:extLst>
          </p:cNvPr>
          <p:cNvSpPr txBox="1"/>
          <p:nvPr/>
        </p:nvSpPr>
        <p:spPr>
          <a:xfrm>
            <a:off x="1009410" y="2935486"/>
            <a:ext cx="17278590" cy="4538102"/>
          </a:xfrm>
          <a:prstGeom prst="rect">
            <a:avLst/>
          </a:prstGeom>
          <a:noFill/>
        </p:spPr>
        <p:txBody>
          <a:bodyPr wrap="square">
            <a:spAutoFit/>
          </a:bodyPr>
          <a:lstStyle/>
          <a:p>
            <a:pPr marL="0" marR="0">
              <a:lnSpc>
                <a:spcPct val="115000"/>
              </a:lnSpc>
              <a:spcAft>
                <a:spcPts val="800"/>
              </a:spcAft>
              <a:buNone/>
            </a:pPr>
            <a:r>
              <a:rPr lang="en-US" sz="4800" b="1" kern="100" dirty="0">
                <a:solidFill>
                  <a:srgbClr val="003399"/>
                </a:solidFill>
                <a:effectLst/>
                <a:latin typeface="Aptos" panose="020B0004020202020204" pitchFamily="34" charset="0"/>
                <a:ea typeface="Aptos" panose="020B0004020202020204" pitchFamily="34" charset="0"/>
                <a:cs typeface="Times New Roman" panose="02020603050405020304" pitchFamily="18" charset="0"/>
              </a:rPr>
              <a:t>UCPI SERVICES OBLIGATIONS</a:t>
            </a:r>
            <a:br>
              <a:rPr lang="en-US" sz="2200" kern="100" dirty="0">
                <a:solidFill>
                  <a:srgbClr val="003399"/>
                </a:solidFill>
                <a:effectLst/>
                <a:latin typeface="Aptos" panose="020B0004020202020204" pitchFamily="34" charset="0"/>
                <a:ea typeface="Aptos" panose="020B0004020202020204" pitchFamily="34" charset="0"/>
                <a:cs typeface="Times New Roman" panose="02020603050405020304" pitchFamily="18" charset="0"/>
              </a:rPr>
            </a:br>
            <a:r>
              <a:rPr lang="en-US" sz="2800" b="1" kern="100" dirty="0">
                <a:solidFill>
                  <a:srgbClr val="003399"/>
                </a:solidFill>
                <a:effectLst/>
                <a:latin typeface="Aptos" panose="020B0004020202020204" pitchFamily="34" charset="0"/>
                <a:ea typeface="Aptos" panose="020B0004020202020204" pitchFamily="34" charset="0"/>
                <a:cs typeface="Times New Roman" panose="02020603050405020304" pitchFamily="18" charset="0"/>
              </a:rPr>
              <a:t>Provided Free for Pilot Subscribers</a:t>
            </a:r>
            <a:r>
              <a:rPr lang="en-US" sz="2200" kern="100" dirty="0">
                <a:solidFill>
                  <a:srgbClr val="003399"/>
                </a:solidFill>
                <a:effectLst/>
                <a:latin typeface="Aptos" panose="020B0004020202020204" pitchFamily="34" charset="0"/>
                <a:ea typeface="Aptos" panose="020B0004020202020204" pitchFamily="34" charset="0"/>
                <a:cs typeface="Times New Roman" panose="02020603050405020304" pitchFamily="18" charset="0"/>
              </a:rPr>
              <a:t>, subsequent for-fee</a:t>
            </a:r>
            <a:r>
              <a:rPr lang="en-US" sz="2200" kern="100" dirty="0">
                <a:solidFill>
                  <a:srgbClr val="003399"/>
                </a:solidFill>
                <a:latin typeface="Aptos" panose="020B0004020202020204" pitchFamily="34" charset="0"/>
                <a:ea typeface="Aptos" panose="020B0004020202020204" pitchFamily="34" charset="0"/>
                <a:cs typeface="Times New Roman" panose="02020603050405020304" pitchFamily="18" charset="0"/>
              </a:rPr>
              <a:t> Schedule by Transaction [PIP To HUB Returning OPN]:</a:t>
            </a:r>
            <a:endParaRPr lang="en-US" sz="2200" kern="100" dirty="0">
              <a:solidFill>
                <a:srgbClr val="003399"/>
              </a:solidFill>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50000"/>
              </a:lnSpc>
              <a:buFont typeface="Aptos" panose="020B0004020202020204" pitchFamily="34" charset="0"/>
              <a:buChar char="-"/>
            </a:pPr>
            <a:r>
              <a:rPr lang="en-US" sz="2200" b="1" kern="100" dirty="0">
                <a:solidFill>
                  <a:srgbClr val="003399"/>
                </a:solidFill>
                <a:effectLst/>
                <a:latin typeface="Aptos" panose="020B0004020202020204" pitchFamily="34" charset="0"/>
                <a:ea typeface="Aptos" panose="020B0004020202020204" pitchFamily="34" charset="0"/>
                <a:cs typeface="Times New Roman" panose="02020603050405020304" pitchFamily="18" charset="0"/>
              </a:rPr>
              <a:t>All UCPI APIs </a:t>
            </a:r>
            <a:r>
              <a:rPr lang="en-US" sz="2200" kern="100" dirty="0">
                <a:solidFill>
                  <a:srgbClr val="003399"/>
                </a:solidFill>
                <a:effectLst/>
                <a:latin typeface="Aptos" panose="020B0004020202020204" pitchFamily="34" charset="0"/>
                <a:ea typeface="Aptos" panose="020B0004020202020204" pitchFamily="34" charset="0"/>
                <a:cs typeface="Times New Roman" panose="02020603050405020304" pitchFamily="18" charset="0"/>
              </a:rPr>
              <a:t>including Local Data Sponsor [LDS]/State Update Interface, Statewide Map Update, CHANGE MAP and LEGACY OPN TABLE.</a:t>
            </a:r>
          </a:p>
          <a:p>
            <a:pPr marL="342900" marR="0" lvl="0" indent="-342900">
              <a:lnSpc>
                <a:spcPct val="150000"/>
              </a:lnSpc>
              <a:buFont typeface="Aptos" panose="020B0004020202020204" pitchFamily="34" charset="0"/>
              <a:buChar char="-"/>
            </a:pPr>
            <a:r>
              <a:rPr lang="en-US" sz="2200" b="1" kern="100" dirty="0">
                <a:solidFill>
                  <a:srgbClr val="003399"/>
                </a:solidFill>
                <a:effectLst/>
                <a:latin typeface="Aptos" panose="020B0004020202020204" pitchFamily="34" charset="0"/>
                <a:ea typeface="Aptos" panose="020B0004020202020204" pitchFamily="34" charset="0"/>
                <a:cs typeface="Times New Roman" panose="02020603050405020304" pitchFamily="18" charset="0"/>
              </a:rPr>
              <a:t>Best Efforts to enable all Local Data Sponsors to initialize their UCPI API.</a:t>
            </a:r>
          </a:p>
          <a:p>
            <a:pPr marL="342900" indent="-342900">
              <a:lnSpc>
                <a:spcPct val="150000"/>
              </a:lnSpc>
              <a:buFont typeface="Aptos" panose="020B0004020202020204" pitchFamily="34" charset="0"/>
              <a:buChar char="-"/>
            </a:pPr>
            <a:r>
              <a:rPr lang="en-US" sz="2200" b="1" kern="100" dirty="0">
                <a:solidFill>
                  <a:srgbClr val="003399"/>
                </a:solidFill>
                <a:latin typeface="Aptos" panose="020B0004020202020204" pitchFamily="34" charset="0"/>
                <a:ea typeface="Aptos" panose="020B0004020202020204" pitchFamily="34" charset="0"/>
                <a:cs typeface="Times New Roman" panose="02020603050405020304" pitchFamily="18" charset="0"/>
              </a:rPr>
              <a:t>Unlimited Support for UCPI </a:t>
            </a:r>
            <a:r>
              <a:rPr lang="en-US" sz="2200" kern="100" dirty="0">
                <a:solidFill>
                  <a:srgbClr val="003399"/>
                </a:solidFill>
                <a:latin typeface="Aptos" panose="020B0004020202020204" pitchFamily="34" charset="0"/>
                <a:ea typeface="Aptos" panose="020B0004020202020204" pitchFamily="34" charset="0"/>
                <a:cs typeface="Times New Roman" panose="02020603050405020304" pitchFamily="18" charset="0"/>
              </a:rPr>
              <a:t>Application Consultation.</a:t>
            </a:r>
          </a:p>
          <a:p>
            <a:pPr marL="342900" marR="0" lvl="0" indent="-342900">
              <a:lnSpc>
                <a:spcPct val="150000"/>
              </a:lnSpc>
              <a:buFont typeface="Aptos" panose="020B0004020202020204" pitchFamily="34" charset="0"/>
              <a:buChar char="-"/>
            </a:pPr>
            <a:r>
              <a:rPr lang="en-US" sz="2200" b="1" kern="100" dirty="0">
                <a:solidFill>
                  <a:srgbClr val="003399"/>
                </a:solidFill>
                <a:effectLst/>
                <a:latin typeface="Aptos" panose="020B0004020202020204" pitchFamily="34" charset="0"/>
                <a:ea typeface="Aptos" panose="020B0004020202020204" pitchFamily="34" charset="0"/>
                <a:cs typeface="Times New Roman" panose="02020603050405020304" pitchFamily="18" charset="0"/>
              </a:rPr>
              <a:t>Support PR leveraging one-time/real-time </a:t>
            </a:r>
            <a:r>
              <a:rPr lang="en-US" sz="2200" b="1" kern="100" dirty="0">
                <a:solidFill>
                  <a:srgbClr val="003399"/>
                </a:solidFill>
                <a:latin typeface="Aptos" panose="020B0004020202020204" pitchFamily="34" charset="0"/>
                <a:ea typeface="Aptos" panose="020B0004020202020204" pitchFamily="34" charset="0"/>
                <a:cs typeface="Times New Roman" panose="02020603050405020304" pitchFamily="18" charset="0"/>
              </a:rPr>
              <a:t>property </a:t>
            </a:r>
            <a:r>
              <a:rPr lang="en-US" sz="2200" b="1" kern="100" dirty="0">
                <a:solidFill>
                  <a:srgbClr val="003399"/>
                </a:solidFill>
                <a:effectLst/>
                <a:latin typeface="Aptos" panose="020B0004020202020204" pitchFamily="34" charset="0"/>
                <a:ea typeface="Aptos" panose="020B0004020202020204" pitchFamily="34" charset="0"/>
                <a:cs typeface="Times New Roman" panose="02020603050405020304" pitchFamily="18" charset="0"/>
              </a:rPr>
              <a:t>change </a:t>
            </a:r>
            <a:r>
              <a:rPr lang="en-US" sz="2200" kern="100" dirty="0">
                <a:solidFill>
                  <a:srgbClr val="003399"/>
                </a:solidFill>
                <a:effectLst/>
                <a:latin typeface="Aptos" panose="020B0004020202020204" pitchFamily="34" charset="0"/>
                <a:ea typeface="Aptos" panose="020B0004020202020204" pitchFamily="34" charset="0"/>
                <a:cs typeface="Times New Roman" panose="02020603050405020304" pitchFamily="18" charset="0"/>
              </a:rPr>
              <a:t>reporting </a:t>
            </a:r>
            <a:r>
              <a:rPr lang="en-US" sz="2200" kern="100" dirty="0">
                <a:solidFill>
                  <a:srgbClr val="003399"/>
                </a:solidFill>
                <a:latin typeface="Aptos" panose="020B0004020202020204" pitchFamily="34" charset="0"/>
                <a:ea typeface="Aptos" panose="020B0004020202020204" pitchFamily="34" charset="0"/>
                <a:cs typeface="Times New Roman" panose="02020603050405020304" pitchFamily="18" charset="0"/>
              </a:rPr>
              <a:t>to </a:t>
            </a:r>
            <a:r>
              <a:rPr lang="en-US" sz="2200" kern="100" dirty="0">
                <a:solidFill>
                  <a:srgbClr val="003399"/>
                </a:solidFill>
                <a:effectLst/>
                <a:latin typeface="Aptos" panose="020B0004020202020204" pitchFamily="34" charset="0"/>
                <a:ea typeface="Aptos" panose="020B0004020202020204" pitchFamily="34" charset="0"/>
                <a:cs typeface="Times New Roman" panose="02020603050405020304" pitchFamily="18" charset="0"/>
              </a:rPr>
              <a:t>lur</a:t>
            </a:r>
            <a:r>
              <a:rPr lang="en-US" sz="2200" kern="100" dirty="0">
                <a:solidFill>
                  <a:srgbClr val="003399"/>
                </a:solidFill>
                <a:latin typeface="Aptos" panose="020B0004020202020204" pitchFamily="34" charset="0"/>
                <a:ea typeface="Aptos" panose="020B0004020202020204" pitchFamily="34" charset="0"/>
                <a:cs typeface="Times New Roman" panose="02020603050405020304" pitchFamily="18" charset="0"/>
              </a:rPr>
              <a:t>e</a:t>
            </a:r>
            <a:r>
              <a:rPr lang="en-US" sz="2200" kern="100" dirty="0">
                <a:solidFill>
                  <a:srgbClr val="003399"/>
                </a:solidFill>
                <a:effectLst/>
                <a:latin typeface="Aptos" panose="020B0004020202020204" pitchFamily="34" charset="0"/>
                <a:ea typeface="Aptos" panose="020B0004020202020204" pitchFamily="34" charset="0"/>
                <a:cs typeface="Times New Roman" panose="02020603050405020304" pitchFamily="18" charset="0"/>
              </a:rPr>
              <a:t> investment from </a:t>
            </a:r>
            <a:r>
              <a:rPr lang="en-US" sz="2200" b="1" kern="100" dirty="0">
                <a:solidFill>
                  <a:srgbClr val="003399"/>
                </a:solidFill>
                <a:effectLst/>
                <a:latin typeface="Aptos" panose="020B0004020202020204" pitchFamily="34" charset="0"/>
                <a:ea typeface="Aptos" panose="020B0004020202020204" pitchFamily="34" charset="0"/>
                <a:cs typeface="Times New Roman" panose="02020603050405020304" pitchFamily="18" charset="0"/>
              </a:rPr>
              <a:t>Wall Street to </a:t>
            </a:r>
            <a:r>
              <a:rPr lang="en-US" sz="2200" b="1" kern="100" dirty="0">
                <a:solidFill>
                  <a:srgbClr val="003399"/>
                </a:solidFill>
                <a:latin typeface="Aptos" panose="020B0004020202020204" pitchFamily="34" charset="0"/>
                <a:ea typeface="Aptos" panose="020B0004020202020204" pitchFamily="34" charset="0"/>
                <a:cs typeface="Times New Roman" panose="02020603050405020304" pitchFamily="18" charset="0"/>
              </a:rPr>
              <a:t>down the street</a:t>
            </a:r>
            <a:r>
              <a:rPr lang="en-US" sz="2200" b="1" kern="100" dirty="0">
                <a:solidFill>
                  <a:srgbClr val="003399"/>
                </a:solidFill>
                <a:effectLst/>
                <a:latin typeface="Aptos" panose="020B0004020202020204" pitchFamily="34" charset="0"/>
                <a:ea typeface="Aptos" panose="020B0004020202020204" pitchFamily="34" charset="0"/>
                <a:cs typeface="Times New Roman" panose="02020603050405020304" pitchFamily="18" charset="0"/>
              </a:rPr>
              <a:t>.</a:t>
            </a:r>
          </a:p>
          <a:p>
            <a:pPr marL="342900" marR="0" lvl="0" indent="-342900">
              <a:lnSpc>
                <a:spcPct val="150000"/>
              </a:lnSpc>
              <a:buFont typeface="Aptos" panose="020B0004020202020204" pitchFamily="34" charset="0"/>
              <a:buChar char="-"/>
            </a:pPr>
            <a:r>
              <a:rPr lang="en-US" sz="2200" b="1" kern="100" dirty="0">
                <a:solidFill>
                  <a:srgbClr val="003399"/>
                </a:solidFill>
                <a:effectLst/>
                <a:latin typeface="Aptos" panose="020B0004020202020204" pitchFamily="34" charset="0"/>
                <a:ea typeface="Aptos" panose="020B0004020202020204" pitchFamily="34" charset="0"/>
                <a:cs typeface="Times New Roman" panose="02020603050405020304" pitchFamily="18" charset="0"/>
              </a:rPr>
              <a:t>Provide Laisan between State/LDS and Open Geospatial Consortium </a:t>
            </a:r>
            <a:r>
              <a:rPr lang="en-US" sz="2200" kern="100" dirty="0">
                <a:solidFill>
                  <a:srgbClr val="003399"/>
                </a:solidFill>
                <a:effectLst/>
                <a:latin typeface="Aptos" panose="020B0004020202020204" pitchFamily="34" charset="0"/>
                <a:ea typeface="Aptos" panose="020B0004020202020204" pitchFamily="34" charset="0"/>
                <a:cs typeface="Times New Roman" panose="02020603050405020304" pitchFamily="18" charset="0"/>
              </a:rPr>
              <a:t>for collaboration with worldwide UCPI / OPN SWG efforts. </a:t>
            </a:r>
          </a:p>
          <a:p>
            <a:pPr marL="342900" marR="0" lvl="0" indent="-342900">
              <a:lnSpc>
                <a:spcPct val="150000"/>
              </a:lnSpc>
              <a:spcAft>
                <a:spcPts val="800"/>
              </a:spcAft>
              <a:buFont typeface="Aptos" panose="020B0004020202020204" pitchFamily="34" charset="0"/>
              <a:buChar char="-"/>
            </a:pPr>
            <a:r>
              <a:rPr lang="en-US" sz="2200" b="1" kern="100" dirty="0">
                <a:solidFill>
                  <a:srgbClr val="003399"/>
                </a:solidFill>
                <a:effectLst/>
                <a:latin typeface="Aptos" panose="020B0004020202020204" pitchFamily="34" charset="0"/>
                <a:ea typeface="Aptos" panose="020B0004020202020204" pitchFamily="34" charset="0"/>
                <a:cs typeface="Times New Roman" panose="02020603050405020304" pitchFamily="18" charset="0"/>
              </a:rPr>
              <a:t>Leverage early successes </a:t>
            </a:r>
            <a:r>
              <a:rPr lang="en-US" sz="2200" kern="100" dirty="0">
                <a:solidFill>
                  <a:srgbClr val="003399"/>
                </a:solidFill>
                <a:effectLst/>
                <a:latin typeface="Aptos" panose="020B0004020202020204" pitchFamily="34" charset="0"/>
                <a:ea typeface="Aptos" panose="020B0004020202020204" pitchFamily="34" charset="0"/>
                <a:cs typeface="Times New Roman" panose="02020603050405020304" pitchFamily="18" charset="0"/>
              </a:rPr>
              <a:t>to eventual transformation to a Geospatial Foundation Service.</a:t>
            </a:r>
          </a:p>
        </p:txBody>
      </p:sp>
      <p:sp>
        <p:nvSpPr>
          <p:cNvPr id="9" name="TextBox 8">
            <a:extLst>
              <a:ext uri="{FF2B5EF4-FFF2-40B4-BE49-F238E27FC236}">
                <a16:creationId xmlns:a16="http://schemas.microsoft.com/office/drawing/2014/main" id="{9B0981EA-59B5-8BFA-C7F8-A9B0DC5CF3F3}"/>
              </a:ext>
            </a:extLst>
          </p:cNvPr>
          <p:cNvSpPr txBox="1"/>
          <p:nvPr/>
        </p:nvSpPr>
        <p:spPr>
          <a:xfrm>
            <a:off x="156211" y="1488936"/>
            <a:ext cx="17678401" cy="1446550"/>
          </a:xfrm>
          <a:prstGeom prst="rect">
            <a:avLst/>
          </a:prstGeom>
          <a:noFill/>
        </p:spPr>
        <p:txBody>
          <a:bodyPr wrap="square">
            <a:spAutoFit/>
          </a:bodyPr>
          <a:lstStyle/>
          <a:p>
            <a:pPr algn="ctr"/>
            <a:r>
              <a:rPr lang="en-US" sz="6600" b="1" cap="all" dirty="0">
                <a:solidFill>
                  <a:srgbClr val="003399"/>
                </a:solidFill>
              </a:rPr>
              <a:t> </a:t>
            </a:r>
            <a:r>
              <a:rPr lang="en-US" sz="7200" b="1" cap="all" dirty="0">
                <a:solidFill>
                  <a:srgbClr val="003399"/>
                </a:solidFill>
              </a:rPr>
              <a:t>UCPI STATE SUBSCRIPTION TERMS</a:t>
            </a:r>
            <a:br>
              <a:rPr lang="en-US" sz="3200" b="1" cap="all" dirty="0">
                <a:solidFill>
                  <a:srgbClr val="003399"/>
                </a:solidFill>
              </a:rPr>
            </a:br>
            <a:endParaRPr lang="en-US" sz="1600" b="1" dirty="0">
              <a:solidFill>
                <a:srgbClr val="003399"/>
              </a:solidFill>
            </a:endParaRPr>
          </a:p>
        </p:txBody>
      </p:sp>
    </p:spTree>
    <p:extLst>
      <p:ext uri="{BB962C8B-B14F-4D97-AF65-F5344CB8AC3E}">
        <p14:creationId xmlns:p14="http://schemas.microsoft.com/office/powerpoint/2010/main" val="1665829774"/>
      </p:ext>
    </p:extLst>
  </p:cSld>
  <p:clrMapOvr>
    <a:masterClrMapping/>
  </p:clrMapOvr>
  <p:transition spd="slow">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22C843-6709-BCC5-6E6E-86DB03893DD4}"/>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68673470-5875-5E06-5B43-0FE71CE75502}"/>
              </a:ext>
            </a:extLst>
          </p:cNvPr>
          <p:cNvSpPr txBox="1"/>
          <p:nvPr/>
        </p:nvSpPr>
        <p:spPr>
          <a:xfrm>
            <a:off x="0" y="124446"/>
            <a:ext cx="15842108" cy="738664"/>
          </a:xfrm>
          <a:prstGeom prst="rect">
            <a:avLst/>
          </a:prstGeom>
          <a:noFill/>
        </p:spPr>
        <p:txBody>
          <a:bodyPr wrap="square">
            <a:spAutoFit/>
          </a:bodyPr>
          <a:lstStyle/>
          <a:p>
            <a:r>
              <a:rPr lang="en-US" sz="4200" b="1" spc="-150" dirty="0">
                <a:solidFill>
                  <a:srgbClr val="2D3B68"/>
                </a:solidFill>
                <a:latin typeface="Arial Black" panose="020B0A04020102020204" pitchFamily="34" charset="0"/>
              </a:rPr>
              <a:t>TERMS</a:t>
            </a:r>
          </a:p>
        </p:txBody>
      </p:sp>
      <p:sp>
        <p:nvSpPr>
          <p:cNvPr id="2" name="TextBox 1">
            <a:extLst>
              <a:ext uri="{FF2B5EF4-FFF2-40B4-BE49-F238E27FC236}">
                <a16:creationId xmlns:a16="http://schemas.microsoft.com/office/drawing/2014/main" id="{7F41C9CC-4149-B408-0380-3D37F122B6C7}"/>
              </a:ext>
            </a:extLst>
          </p:cNvPr>
          <p:cNvSpPr txBox="1"/>
          <p:nvPr/>
        </p:nvSpPr>
        <p:spPr>
          <a:xfrm>
            <a:off x="990600" y="2705100"/>
            <a:ext cx="18436589" cy="584775"/>
          </a:xfrm>
          <a:prstGeom prst="rect">
            <a:avLst/>
          </a:prstGeom>
          <a:noFill/>
        </p:spPr>
        <p:txBody>
          <a:bodyPr wrap="square">
            <a:spAutoFit/>
          </a:bodyPr>
          <a:lstStyle/>
          <a:p>
            <a:pPr marL="571500" indent="-571500">
              <a:buFontTx/>
              <a:buChar char="-"/>
            </a:pPr>
            <a:endParaRPr lang="en-US" sz="3200" dirty="0">
              <a:solidFill>
                <a:srgbClr val="003399"/>
              </a:solidFill>
              <a:latin typeface="Calibri" panose="020F0502020204030204" pitchFamily="34" charset="0"/>
            </a:endParaRPr>
          </a:p>
        </p:txBody>
      </p:sp>
      <p:sp>
        <p:nvSpPr>
          <p:cNvPr id="8" name="TextBox 7">
            <a:extLst>
              <a:ext uri="{FF2B5EF4-FFF2-40B4-BE49-F238E27FC236}">
                <a16:creationId xmlns:a16="http://schemas.microsoft.com/office/drawing/2014/main" id="{5D6ED0A1-20FE-A31C-4DBD-30190ABD9F0C}"/>
              </a:ext>
            </a:extLst>
          </p:cNvPr>
          <p:cNvSpPr txBox="1"/>
          <p:nvPr/>
        </p:nvSpPr>
        <p:spPr>
          <a:xfrm>
            <a:off x="914400" y="3289875"/>
            <a:ext cx="17278590" cy="4143891"/>
          </a:xfrm>
          <a:prstGeom prst="rect">
            <a:avLst/>
          </a:prstGeom>
          <a:noFill/>
        </p:spPr>
        <p:txBody>
          <a:bodyPr wrap="square">
            <a:spAutoFit/>
          </a:bodyPr>
          <a:lstStyle/>
          <a:p>
            <a:r>
              <a:rPr lang="en-US" sz="5400" b="1" kern="100" dirty="0">
                <a:solidFill>
                  <a:srgbClr val="003399"/>
                </a:solidFill>
                <a:latin typeface="Aptos" panose="020B0004020202020204" pitchFamily="34" charset="0"/>
                <a:ea typeface="Aptos" panose="020B0004020202020204" pitchFamily="34" charset="0"/>
                <a:cs typeface="Times New Roman" panose="02020603050405020304" pitchFamily="18" charset="0"/>
              </a:rPr>
              <a:t>STATE SUBSCRIBER</a:t>
            </a:r>
            <a:r>
              <a:rPr lang="en-US" sz="5400" b="1" kern="100" dirty="0">
                <a:solidFill>
                  <a:srgbClr val="003399"/>
                </a:solidFill>
                <a:effectLst/>
                <a:latin typeface="Aptos" panose="020B0004020202020204" pitchFamily="34" charset="0"/>
                <a:ea typeface="Aptos" panose="020B0004020202020204" pitchFamily="34" charset="0"/>
                <a:cs typeface="Times New Roman" panose="02020603050405020304" pitchFamily="18" charset="0"/>
              </a:rPr>
              <a:t> OBLIGATIONS</a:t>
            </a:r>
            <a:endParaRPr lang="en-US" sz="3200" b="1" kern="100" dirty="0">
              <a:solidFill>
                <a:srgbClr val="003399"/>
              </a:solidFill>
              <a:effectLst/>
              <a:latin typeface="Aptos" panose="020B0004020202020204" pitchFamily="34" charset="0"/>
              <a:ea typeface="Aptos" panose="020B0004020202020204" pitchFamily="34" charset="0"/>
              <a:cs typeface="Times New Roman" panose="02020603050405020304" pitchFamily="18" charset="0"/>
            </a:endParaRPr>
          </a:p>
          <a:p>
            <a:r>
              <a:rPr lang="en-US" sz="2400" b="1" kern="100" dirty="0">
                <a:solidFill>
                  <a:srgbClr val="003399"/>
                </a:solidFill>
                <a:latin typeface="Aptos" panose="020B0004020202020204" pitchFamily="34" charset="0"/>
                <a:cs typeface="Times New Roman" panose="02020603050405020304" pitchFamily="18" charset="0"/>
              </a:rPr>
              <a:t>Shall provide best effort to:</a:t>
            </a:r>
            <a:endParaRPr lang="en-US" sz="2400" dirty="0"/>
          </a:p>
          <a:p>
            <a:pPr lvl="0">
              <a:lnSpc>
                <a:spcPct val="200000"/>
              </a:lnSpc>
            </a:pPr>
            <a:r>
              <a:rPr lang="en-US" sz="2400" b="1" dirty="0">
                <a:solidFill>
                  <a:srgbClr val="003399"/>
                </a:solidFill>
              </a:rPr>
              <a:t>- 	Distribute Local/State Interface APIs </a:t>
            </a:r>
            <a:r>
              <a:rPr lang="en-US" sz="2400" dirty="0">
                <a:solidFill>
                  <a:srgbClr val="003399"/>
                </a:solidFill>
              </a:rPr>
              <a:t>to all LSPs and aid in its installation.</a:t>
            </a:r>
          </a:p>
          <a:p>
            <a:pPr lvl="0">
              <a:lnSpc>
                <a:spcPct val="200000"/>
              </a:lnSpc>
            </a:pPr>
            <a:r>
              <a:rPr lang="en-US" sz="2400" b="1" dirty="0">
                <a:solidFill>
                  <a:srgbClr val="003399"/>
                </a:solidFill>
              </a:rPr>
              <a:t>-	Use State Update API</a:t>
            </a:r>
            <a:r>
              <a:rPr lang="en-US" sz="2400" dirty="0">
                <a:solidFill>
                  <a:srgbClr val="003399"/>
                </a:solidFill>
              </a:rPr>
              <a:t> to publish statewide parcel map in preferred format.</a:t>
            </a:r>
          </a:p>
          <a:p>
            <a:pPr lvl="0">
              <a:lnSpc>
                <a:spcPct val="200000"/>
              </a:lnSpc>
            </a:pPr>
            <a:r>
              <a:rPr lang="en-US" sz="2400" b="1" dirty="0">
                <a:solidFill>
                  <a:srgbClr val="003399"/>
                </a:solidFill>
              </a:rPr>
              <a:t>-	Encourage real time updating </a:t>
            </a:r>
            <a:r>
              <a:rPr lang="en-US" sz="2400" dirty="0">
                <a:solidFill>
                  <a:srgbClr val="003399"/>
                </a:solidFill>
              </a:rPr>
              <a:t>of the OPN HBU by all LSPs.</a:t>
            </a:r>
          </a:p>
          <a:p>
            <a:pPr lvl="0">
              <a:lnSpc>
                <a:spcPct val="200000"/>
              </a:lnSpc>
            </a:pPr>
            <a:r>
              <a:rPr lang="en-US" sz="2400" b="1" dirty="0">
                <a:solidFill>
                  <a:srgbClr val="003399"/>
                </a:solidFill>
              </a:rPr>
              <a:t>-	Take credit at next year’s budget hearing for the bump in State Tax Base Growth </a:t>
            </a:r>
            <a:r>
              <a:rPr lang="en-US" sz="2400" dirty="0">
                <a:solidFill>
                  <a:srgbClr val="003399"/>
                </a:solidFill>
              </a:rPr>
              <a:t>due to increased real estate data timeliness.</a:t>
            </a:r>
          </a:p>
        </p:txBody>
      </p:sp>
      <p:sp>
        <p:nvSpPr>
          <p:cNvPr id="9" name="TextBox 8">
            <a:extLst>
              <a:ext uri="{FF2B5EF4-FFF2-40B4-BE49-F238E27FC236}">
                <a16:creationId xmlns:a16="http://schemas.microsoft.com/office/drawing/2014/main" id="{7597A639-B2F9-C6D8-270E-16066B15F6E0}"/>
              </a:ext>
            </a:extLst>
          </p:cNvPr>
          <p:cNvSpPr txBox="1"/>
          <p:nvPr/>
        </p:nvSpPr>
        <p:spPr>
          <a:xfrm>
            <a:off x="156211" y="1488936"/>
            <a:ext cx="17678401" cy="1446550"/>
          </a:xfrm>
          <a:prstGeom prst="rect">
            <a:avLst/>
          </a:prstGeom>
          <a:noFill/>
        </p:spPr>
        <p:txBody>
          <a:bodyPr wrap="square">
            <a:spAutoFit/>
          </a:bodyPr>
          <a:lstStyle/>
          <a:p>
            <a:pPr algn="ctr"/>
            <a:r>
              <a:rPr lang="en-US" sz="6600" b="1" cap="all" dirty="0">
                <a:solidFill>
                  <a:srgbClr val="003399"/>
                </a:solidFill>
              </a:rPr>
              <a:t> </a:t>
            </a:r>
            <a:r>
              <a:rPr lang="en-US" sz="7200" b="1" cap="all" dirty="0">
                <a:solidFill>
                  <a:srgbClr val="003399"/>
                </a:solidFill>
              </a:rPr>
              <a:t>UCPI STATE SUBSCRIPTION TERMS</a:t>
            </a:r>
            <a:br>
              <a:rPr lang="en-US" sz="3200" b="1" cap="all" dirty="0">
                <a:solidFill>
                  <a:srgbClr val="003399"/>
                </a:solidFill>
              </a:rPr>
            </a:br>
            <a:endParaRPr lang="en-US" sz="1600" b="1" dirty="0">
              <a:solidFill>
                <a:srgbClr val="003399"/>
              </a:solidFill>
            </a:endParaRPr>
          </a:p>
        </p:txBody>
      </p:sp>
    </p:spTree>
    <p:extLst>
      <p:ext uri="{BB962C8B-B14F-4D97-AF65-F5344CB8AC3E}">
        <p14:creationId xmlns:p14="http://schemas.microsoft.com/office/powerpoint/2010/main" val="3478323208"/>
      </p:ext>
    </p:extLst>
  </p:cSld>
  <p:clrMapOvr>
    <a:masterClrMapping/>
  </p:clrMapOvr>
  <p:transition spd="slow">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FF8A51-AF43-D975-20EF-8A39E0708F8D}"/>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2FB4FCAB-AE3B-EF6C-D167-38413CD88434}"/>
              </a:ext>
            </a:extLst>
          </p:cNvPr>
          <p:cNvSpPr txBox="1"/>
          <p:nvPr/>
        </p:nvSpPr>
        <p:spPr>
          <a:xfrm>
            <a:off x="-86578" y="1639810"/>
            <a:ext cx="18211799" cy="1446550"/>
          </a:xfrm>
          <a:prstGeom prst="rect">
            <a:avLst/>
          </a:prstGeom>
          <a:noFill/>
        </p:spPr>
        <p:txBody>
          <a:bodyPr wrap="square">
            <a:spAutoFit/>
          </a:bodyPr>
          <a:lstStyle/>
          <a:p>
            <a:pPr algn="ctr"/>
            <a:r>
              <a:rPr lang="en-US" sz="6600" b="1" cap="all" dirty="0">
                <a:solidFill>
                  <a:srgbClr val="003399"/>
                </a:solidFill>
              </a:rPr>
              <a:t> </a:t>
            </a:r>
            <a:r>
              <a:rPr lang="en-US" sz="7200" b="1" cap="all" dirty="0">
                <a:solidFill>
                  <a:srgbClr val="003399"/>
                </a:solidFill>
              </a:rPr>
              <a:t>UCPI STATE SUBSCRIPTION BENEFIT rECAP</a:t>
            </a:r>
            <a:br>
              <a:rPr lang="en-US" sz="3200" b="1" cap="all" dirty="0">
                <a:solidFill>
                  <a:srgbClr val="003399"/>
                </a:solidFill>
              </a:rPr>
            </a:br>
            <a:endParaRPr lang="en-US" sz="1600" b="1" dirty="0">
              <a:solidFill>
                <a:srgbClr val="003399"/>
              </a:solidFill>
            </a:endParaRPr>
          </a:p>
        </p:txBody>
      </p:sp>
      <p:sp>
        <p:nvSpPr>
          <p:cNvPr id="3" name="TextBox 2">
            <a:extLst>
              <a:ext uri="{FF2B5EF4-FFF2-40B4-BE49-F238E27FC236}">
                <a16:creationId xmlns:a16="http://schemas.microsoft.com/office/drawing/2014/main" id="{EA47461D-9A68-6CEC-8EDD-FCC0083E976A}"/>
              </a:ext>
            </a:extLst>
          </p:cNvPr>
          <p:cNvSpPr txBox="1"/>
          <p:nvPr/>
        </p:nvSpPr>
        <p:spPr>
          <a:xfrm>
            <a:off x="156211" y="608628"/>
            <a:ext cx="4692951" cy="625812"/>
          </a:xfrm>
          <a:prstGeom prst="rect">
            <a:avLst/>
          </a:prstGeom>
          <a:noFill/>
        </p:spPr>
        <p:txBody>
          <a:bodyPr wrap="none" rtlCol="0">
            <a:spAutoFit/>
          </a:bodyPr>
          <a:lstStyle/>
          <a:p>
            <a:pPr>
              <a:lnSpc>
                <a:spcPts val="2000"/>
              </a:lnSpc>
            </a:pPr>
            <a:r>
              <a:rPr lang="en-US" sz="7200" b="1" dirty="0">
                <a:solidFill>
                  <a:schemeClr val="bg1"/>
                </a:solidFill>
                <a:latin typeface="Bauhaus 93" panose="04030905020B02020C02" pitchFamily="82" charset="0"/>
              </a:rPr>
              <a:t>UCPI</a:t>
            </a:r>
            <a:r>
              <a:rPr lang="en-US" sz="7200" b="1" dirty="0">
                <a:latin typeface="Bauhaus 93" panose="04030905020B02020C02" pitchFamily="82" charset="0"/>
              </a:rPr>
              <a:t> </a:t>
            </a:r>
            <a:r>
              <a:rPr lang="en-US" sz="3200" b="1" dirty="0">
                <a:solidFill>
                  <a:schemeClr val="bg1"/>
                </a:solidFill>
              </a:rPr>
              <a:t>Services, Inc.</a:t>
            </a:r>
            <a:br>
              <a:rPr lang="en-US" sz="3200" dirty="0">
                <a:solidFill>
                  <a:schemeClr val="bg1"/>
                </a:solidFill>
              </a:rPr>
            </a:br>
            <a:r>
              <a:rPr lang="en-US" sz="2500" dirty="0">
                <a:solidFill>
                  <a:schemeClr val="bg1"/>
                </a:solidFill>
              </a:rPr>
              <a:t>Universal Common Parcel Indexing</a:t>
            </a:r>
          </a:p>
        </p:txBody>
      </p:sp>
      <p:sp>
        <p:nvSpPr>
          <p:cNvPr id="4" name="TextBox 3">
            <a:extLst>
              <a:ext uri="{FF2B5EF4-FFF2-40B4-BE49-F238E27FC236}">
                <a16:creationId xmlns:a16="http://schemas.microsoft.com/office/drawing/2014/main" id="{1B21D077-558A-22FB-90CC-B5D75C32109B}"/>
              </a:ext>
            </a:extLst>
          </p:cNvPr>
          <p:cNvSpPr txBox="1"/>
          <p:nvPr/>
        </p:nvSpPr>
        <p:spPr>
          <a:xfrm>
            <a:off x="914400" y="2857500"/>
            <a:ext cx="18436589" cy="5632311"/>
          </a:xfrm>
          <a:prstGeom prst="rect">
            <a:avLst/>
          </a:prstGeom>
          <a:noFill/>
        </p:spPr>
        <p:txBody>
          <a:bodyPr wrap="square">
            <a:spAutoFit/>
          </a:bodyPr>
          <a:lstStyle/>
          <a:p>
            <a:pPr marL="571500" indent="-571500">
              <a:buFontTx/>
              <a:buChar char="-"/>
            </a:pPr>
            <a:r>
              <a:rPr lang="en-US" sz="2400" b="1" dirty="0">
                <a:solidFill>
                  <a:srgbClr val="003399"/>
                </a:solidFill>
                <a:latin typeface="Calibri" panose="020F0502020204030204" pitchFamily="34" charset="0"/>
              </a:rPr>
              <a:t>  Statewide Parcel Database Updates </a:t>
            </a:r>
            <a:r>
              <a:rPr lang="en-US" sz="2400" dirty="0">
                <a:solidFill>
                  <a:srgbClr val="003399"/>
                </a:solidFill>
                <a:latin typeface="Calibri" panose="020F0502020204030204" pitchFamily="34" charset="0"/>
              </a:rPr>
              <a:t>same time, one time, as local lot line  changes happen</a:t>
            </a:r>
            <a:r>
              <a:rPr lang="en-US" sz="2400" b="1" dirty="0">
                <a:solidFill>
                  <a:srgbClr val="003399"/>
                </a:solidFill>
                <a:latin typeface="Calibri" panose="020F0502020204030204" pitchFamily="34" charset="0"/>
              </a:rPr>
              <a:t>.</a:t>
            </a:r>
          </a:p>
          <a:p>
            <a:endParaRPr lang="en-US" sz="2400" b="1" dirty="0">
              <a:solidFill>
                <a:srgbClr val="003399"/>
              </a:solidFill>
              <a:latin typeface="Calibri" panose="020F0502020204030204" pitchFamily="34" charset="0"/>
            </a:endParaRPr>
          </a:p>
          <a:p>
            <a:pPr marL="571500" indent="-571500">
              <a:buFontTx/>
              <a:buChar char="-"/>
            </a:pPr>
            <a:r>
              <a:rPr lang="en-US" sz="2400" b="1" dirty="0">
                <a:solidFill>
                  <a:srgbClr val="003399"/>
                </a:solidFill>
                <a:latin typeface="Calibri" panose="020F0502020204030204" pitchFamily="34" charset="0"/>
              </a:rPr>
              <a:t>  Statewide Parcel Map Republishing </a:t>
            </a:r>
            <a:r>
              <a:rPr lang="en-US" sz="2400" dirty="0">
                <a:solidFill>
                  <a:srgbClr val="003399"/>
                </a:solidFill>
                <a:latin typeface="Calibri" panose="020F0502020204030204" pitchFamily="34" charset="0"/>
              </a:rPr>
              <a:t>Automatically Upon Posting of Local Changes</a:t>
            </a:r>
            <a:r>
              <a:rPr lang="en-US" sz="2400" b="1" dirty="0">
                <a:solidFill>
                  <a:srgbClr val="003399"/>
                </a:solidFill>
                <a:latin typeface="Calibri" panose="020F0502020204030204" pitchFamily="34" charset="0"/>
              </a:rPr>
              <a:t>.</a:t>
            </a:r>
          </a:p>
          <a:p>
            <a:pPr marL="571500" indent="-571500">
              <a:buFontTx/>
              <a:buChar char="-"/>
            </a:pPr>
            <a:endParaRPr lang="en-US" sz="2400" b="1" dirty="0">
              <a:solidFill>
                <a:srgbClr val="003399"/>
              </a:solidFill>
              <a:latin typeface="Calibri" panose="020F0502020204030204" pitchFamily="34" charset="0"/>
            </a:endParaRPr>
          </a:p>
          <a:p>
            <a:pPr marL="457200" indent="-457200">
              <a:buFontTx/>
              <a:buChar char="-"/>
            </a:pPr>
            <a:r>
              <a:rPr lang="en-US" sz="2400" b="1" dirty="0">
                <a:solidFill>
                  <a:srgbClr val="003399"/>
                </a:solidFill>
                <a:latin typeface="Calibri" panose="020F0502020204030204" pitchFamily="34" charset="0"/>
              </a:rPr>
              <a:t>    CHANGE MAP </a:t>
            </a:r>
            <a:r>
              <a:rPr lang="en-US" sz="2400" dirty="0">
                <a:solidFill>
                  <a:srgbClr val="003399"/>
                </a:solidFill>
                <a:latin typeface="Calibri" panose="020F0502020204030204" pitchFamily="34" charset="0"/>
              </a:rPr>
              <a:t>Highlighting Every Lot Split, Join and Adjustment since a User Specified Time</a:t>
            </a:r>
            <a:r>
              <a:rPr lang="en-US" sz="2400" b="1" dirty="0">
                <a:solidFill>
                  <a:srgbClr val="003399"/>
                </a:solidFill>
                <a:latin typeface="Calibri" panose="020F0502020204030204" pitchFamily="34" charset="0"/>
              </a:rPr>
              <a:t>. </a:t>
            </a:r>
          </a:p>
          <a:p>
            <a:br>
              <a:rPr lang="en-US" sz="2400" b="1" dirty="0">
                <a:solidFill>
                  <a:srgbClr val="003399"/>
                </a:solidFill>
                <a:latin typeface="Calibri" panose="020F0502020204030204" pitchFamily="34" charset="0"/>
              </a:rPr>
            </a:br>
            <a:r>
              <a:rPr lang="en-US" sz="2400" b="1" dirty="0">
                <a:solidFill>
                  <a:srgbClr val="003399"/>
                </a:solidFill>
                <a:latin typeface="Calibri" panose="020F0502020204030204" pitchFamily="34" charset="0"/>
              </a:rPr>
              <a:t>-        LEGACY OPN TABLE </a:t>
            </a:r>
            <a:r>
              <a:rPr lang="en-US" sz="2400" dirty="0">
                <a:solidFill>
                  <a:srgbClr val="003399"/>
                </a:solidFill>
                <a:latin typeface="Calibri" panose="020F0502020204030204" pitchFamily="34" charset="0"/>
              </a:rPr>
              <a:t>Archiving Every Lot Change by Type, Date, and  Owner for Expanded </a:t>
            </a:r>
            <a:r>
              <a:rPr lang="en-US" sz="2400" b="1" dirty="0">
                <a:solidFill>
                  <a:srgbClr val="003399"/>
                </a:solidFill>
                <a:latin typeface="Calibri" panose="020F0502020204030204" pitchFamily="34" charset="0"/>
              </a:rPr>
              <a:t>Change Monitoring Analytics</a:t>
            </a:r>
            <a:r>
              <a:rPr lang="en-US" sz="2400" dirty="0">
                <a:solidFill>
                  <a:srgbClr val="003399"/>
                </a:solidFill>
                <a:latin typeface="Calibri" panose="020F0502020204030204" pitchFamily="34" charset="0"/>
              </a:rPr>
              <a:t>.</a:t>
            </a:r>
          </a:p>
          <a:p>
            <a:endParaRPr lang="en-US" sz="2400" b="1" dirty="0">
              <a:solidFill>
                <a:srgbClr val="003399"/>
              </a:solidFill>
              <a:latin typeface="Calibri" panose="020F0502020204030204" pitchFamily="34" charset="0"/>
            </a:endParaRPr>
          </a:p>
          <a:p>
            <a:pPr marL="457200" indent="-457200">
              <a:buFontTx/>
              <a:buChar char="-"/>
            </a:pPr>
            <a:r>
              <a:rPr lang="en-US" sz="2400" b="1" cap="all" dirty="0">
                <a:solidFill>
                  <a:srgbClr val="003399"/>
                </a:solidFill>
                <a:latin typeface="Calibri" panose="020F0502020204030204" pitchFamily="34" charset="0"/>
              </a:rPr>
              <a:t>    Silo Elimination</a:t>
            </a:r>
            <a:r>
              <a:rPr lang="en-US" sz="2400" b="1" dirty="0">
                <a:solidFill>
                  <a:srgbClr val="003399"/>
                </a:solidFill>
                <a:latin typeface="Calibri" panose="020F0502020204030204" pitchFamily="34" charset="0"/>
              </a:rPr>
              <a:t>. </a:t>
            </a:r>
            <a:r>
              <a:rPr lang="en-US" sz="2400" dirty="0">
                <a:solidFill>
                  <a:srgbClr val="003399"/>
                </a:solidFill>
                <a:latin typeface="Calibri" panose="020F0502020204030204" pitchFamily="34" charset="0"/>
              </a:rPr>
              <a:t>Record Sets with no Common Indexing Joined together Statewide or Selected Areas.</a:t>
            </a:r>
          </a:p>
          <a:p>
            <a:pPr marL="457200" indent="-457200">
              <a:buFontTx/>
              <a:buChar char="-"/>
            </a:pPr>
            <a:endParaRPr lang="en-US" sz="2400" dirty="0">
              <a:solidFill>
                <a:srgbClr val="003399"/>
              </a:solidFill>
              <a:latin typeface="Calibri" panose="020F0502020204030204" pitchFamily="34" charset="0"/>
            </a:endParaRPr>
          </a:p>
          <a:p>
            <a:pPr marL="457200" indent="-457200">
              <a:buFontTx/>
              <a:buChar char="-"/>
            </a:pPr>
            <a:r>
              <a:rPr lang="en-US" sz="2400" b="1" dirty="0">
                <a:solidFill>
                  <a:srgbClr val="003399"/>
                </a:solidFill>
                <a:latin typeface="Calibri" panose="020F0502020204030204" pitchFamily="34" charset="0"/>
              </a:rPr>
              <a:t>    Broad Compilation, </a:t>
            </a:r>
            <a:r>
              <a:rPr lang="en-US" sz="2400" dirty="0">
                <a:solidFill>
                  <a:srgbClr val="003399"/>
                </a:solidFill>
                <a:latin typeface="Calibri" panose="020F0502020204030204" pitchFamily="34" charset="0"/>
              </a:rPr>
              <a:t>i.e., Every Insurance Claim of every Carrier in the State by: </a:t>
            </a:r>
            <a:br>
              <a:rPr lang="en-US" sz="2400" dirty="0">
                <a:solidFill>
                  <a:srgbClr val="003399"/>
                </a:solidFill>
                <a:latin typeface="Calibri" panose="020F0502020204030204" pitchFamily="34" charset="0"/>
              </a:rPr>
            </a:br>
            <a:r>
              <a:rPr lang="en-US" sz="2400" dirty="0">
                <a:solidFill>
                  <a:srgbClr val="003399"/>
                </a:solidFill>
                <a:latin typeface="Calibri" panose="020F0502020204030204" pitchFamily="34" charset="0"/>
              </a:rPr>
              <a:t>            </a:t>
            </a:r>
            <a:r>
              <a:rPr lang="en-US" sz="2400" b="1" dirty="0">
                <a:solidFill>
                  <a:srgbClr val="003399"/>
                </a:solidFill>
                <a:latin typeface="Calibri" panose="020F0502020204030204" pitchFamily="34" charset="0"/>
              </a:rPr>
              <a:t>Zip Code, Severe Weather Type, Date and Payout Amount </a:t>
            </a:r>
            <a:r>
              <a:rPr lang="en-US" sz="2400" dirty="0">
                <a:solidFill>
                  <a:srgbClr val="003399"/>
                </a:solidFill>
                <a:latin typeface="Calibri" panose="020F0502020204030204" pitchFamily="34" charset="0"/>
              </a:rPr>
              <a:t>compiled in less than 1 Hour, not month.</a:t>
            </a:r>
          </a:p>
          <a:p>
            <a:pPr marL="457200" indent="-457200">
              <a:buFontTx/>
              <a:buChar char="-"/>
            </a:pPr>
            <a:endParaRPr lang="en-US" sz="2400" dirty="0">
              <a:solidFill>
                <a:srgbClr val="003399"/>
              </a:solidFill>
              <a:latin typeface="Calibri" panose="020F0502020204030204" pitchFamily="34" charset="0"/>
            </a:endParaRPr>
          </a:p>
          <a:p>
            <a:pPr marL="571500" indent="-571500">
              <a:buFontTx/>
              <a:buChar char="-"/>
            </a:pPr>
            <a:r>
              <a:rPr lang="en-US" sz="2400" b="1" dirty="0">
                <a:solidFill>
                  <a:srgbClr val="003399"/>
                </a:solidFill>
                <a:latin typeface="Calibri" panose="020F0502020204030204" pitchFamily="34" charset="0"/>
              </a:rPr>
              <a:t>  Potentially Free Service to all Sectors </a:t>
            </a:r>
            <a:r>
              <a:rPr lang="en-US" sz="2400" dirty="0">
                <a:solidFill>
                  <a:srgbClr val="003399"/>
                </a:solidFill>
                <a:latin typeface="Calibri" panose="020F0502020204030204" pitchFamily="34" charset="0"/>
              </a:rPr>
              <a:t>funded by Geospatial Foundations in return for enhanced Information Infrastructure Quality    </a:t>
            </a:r>
            <a:br>
              <a:rPr lang="en-US" sz="2400" dirty="0">
                <a:solidFill>
                  <a:srgbClr val="003399"/>
                </a:solidFill>
                <a:latin typeface="Calibri" panose="020F0502020204030204" pitchFamily="34" charset="0"/>
              </a:rPr>
            </a:br>
            <a:r>
              <a:rPr lang="en-US" sz="2400" dirty="0">
                <a:solidFill>
                  <a:srgbClr val="003399"/>
                </a:solidFill>
                <a:latin typeface="Calibri" panose="020F0502020204030204" pitchFamily="34" charset="0"/>
              </a:rPr>
              <a:t>  Increasing For-Profit Revenues. </a:t>
            </a:r>
          </a:p>
        </p:txBody>
      </p:sp>
      <p:grpSp>
        <p:nvGrpSpPr>
          <p:cNvPr id="5" name="Group 4">
            <a:extLst>
              <a:ext uri="{FF2B5EF4-FFF2-40B4-BE49-F238E27FC236}">
                <a16:creationId xmlns:a16="http://schemas.microsoft.com/office/drawing/2014/main" id="{1EC8D2F7-12D2-E961-3431-AE34242322F3}"/>
              </a:ext>
            </a:extLst>
          </p:cNvPr>
          <p:cNvGrpSpPr/>
          <p:nvPr/>
        </p:nvGrpSpPr>
        <p:grpSpPr>
          <a:xfrm>
            <a:off x="127425" y="93008"/>
            <a:ext cx="18033150" cy="1418098"/>
            <a:chOff x="127425" y="93008"/>
            <a:chExt cx="18033150" cy="1418098"/>
          </a:xfrm>
        </p:grpSpPr>
        <p:pic>
          <p:nvPicPr>
            <p:cNvPr id="7" name="Picture 6">
              <a:extLst>
                <a:ext uri="{FF2B5EF4-FFF2-40B4-BE49-F238E27FC236}">
                  <a16:creationId xmlns:a16="http://schemas.microsoft.com/office/drawing/2014/main" id="{2CCBD152-6755-6A7F-C986-9F0721FA81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43400" y="93008"/>
              <a:ext cx="13817175" cy="1418098"/>
            </a:xfrm>
            <a:prstGeom prst="rect">
              <a:avLst/>
            </a:prstGeom>
          </p:spPr>
        </p:pic>
        <p:pic>
          <p:nvPicPr>
            <p:cNvPr id="8" name="Picture 7">
              <a:extLst>
                <a:ext uri="{FF2B5EF4-FFF2-40B4-BE49-F238E27FC236}">
                  <a16:creationId xmlns:a16="http://schemas.microsoft.com/office/drawing/2014/main" id="{E5C53C60-E3E6-2CED-C61B-3549A89FB6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7425" y="93008"/>
              <a:ext cx="13207575" cy="1418098"/>
            </a:xfrm>
            <a:prstGeom prst="rect">
              <a:avLst/>
            </a:prstGeom>
          </p:spPr>
        </p:pic>
      </p:grpSp>
      <p:pic>
        <p:nvPicPr>
          <p:cNvPr id="2" name="Picture 1">
            <a:extLst>
              <a:ext uri="{FF2B5EF4-FFF2-40B4-BE49-F238E27FC236}">
                <a16:creationId xmlns:a16="http://schemas.microsoft.com/office/drawing/2014/main" id="{AC3BA363-5FAC-0289-E60C-F27D80A53E90}"/>
              </a:ext>
            </a:extLst>
          </p:cNvPr>
          <p:cNvPicPr>
            <a:picLocks noChangeAspect="1"/>
          </p:cNvPicPr>
          <p:nvPr/>
        </p:nvPicPr>
        <p:blipFill>
          <a:blip r:embed="rId3">
            <a:extLst>
              <a:ext uri="{28A0092B-C50C-407E-A947-70E740481C1C}">
                <a14:useLocalDpi xmlns:a14="http://schemas.microsoft.com/office/drawing/2010/main" val="0"/>
              </a:ext>
            </a:extLst>
          </a:blip>
          <a:srcRect l="86032" b="64508"/>
          <a:stretch>
            <a:fillRect/>
          </a:stretch>
        </p:blipFill>
        <p:spPr>
          <a:xfrm>
            <a:off x="7300443" y="232229"/>
            <a:ext cx="1929975" cy="702069"/>
          </a:xfrm>
          <a:prstGeom prst="rect">
            <a:avLst/>
          </a:prstGeom>
        </p:spPr>
      </p:pic>
    </p:spTree>
    <p:extLst>
      <p:ext uri="{BB962C8B-B14F-4D97-AF65-F5344CB8AC3E}">
        <p14:creationId xmlns:p14="http://schemas.microsoft.com/office/powerpoint/2010/main" val="2292312476"/>
      </p:ext>
    </p:extLst>
  </p:cSld>
  <p:clrMapOvr>
    <a:masterClrMapping/>
  </p:clrMapOvr>
  <p:transition spd="slow">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608ED7-0248-EB46-5AEC-2FD4B5B58251}"/>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69E59641-0D70-459C-A179-3F6215D88934}"/>
              </a:ext>
            </a:extLst>
          </p:cNvPr>
          <p:cNvSpPr txBox="1"/>
          <p:nvPr/>
        </p:nvSpPr>
        <p:spPr>
          <a:xfrm>
            <a:off x="127001" y="964550"/>
            <a:ext cx="4692951" cy="625812"/>
          </a:xfrm>
          <a:prstGeom prst="rect">
            <a:avLst/>
          </a:prstGeom>
          <a:noFill/>
        </p:spPr>
        <p:txBody>
          <a:bodyPr wrap="none" rtlCol="0">
            <a:spAutoFit/>
          </a:bodyPr>
          <a:lstStyle/>
          <a:p>
            <a:pPr>
              <a:lnSpc>
                <a:spcPts val="2000"/>
              </a:lnSpc>
            </a:pPr>
            <a:r>
              <a:rPr lang="en-US" sz="7200" b="1" dirty="0">
                <a:solidFill>
                  <a:schemeClr val="bg1"/>
                </a:solidFill>
                <a:latin typeface="Bauhaus 93" panose="04030905020B02020C02" pitchFamily="82" charset="0"/>
              </a:rPr>
              <a:t>UCPI</a:t>
            </a:r>
            <a:r>
              <a:rPr lang="en-US" sz="7200" b="1" dirty="0">
                <a:latin typeface="Bauhaus 93" panose="04030905020B02020C02" pitchFamily="82" charset="0"/>
              </a:rPr>
              <a:t> </a:t>
            </a:r>
            <a:r>
              <a:rPr lang="en-US" sz="3200" b="1" dirty="0">
                <a:solidFill>
                  <a:schemeClr val="bg1"/>
                </a:solidFill>
              </a:rPr>
              <a:t>Services, Inc.</a:t>
            </a:r>
            <a:br>
              <a:rPr lang="en-US" sz="3200" dirty="0">
                <a:solidFill>
                  <a:schemeClr val="bg1"/>
                </a:solidFill>
              </a:rPr>
            </a:br>
            <a:r>
              <a:rPr lang="en-US" sz="2500" dirty="0">
                <a:solidFill>
                  <a:schemeClr val="bg1"/>
                </a:solidFill>
              </a:rPr>
              <a:t>Universal Common Parcel Indexing</a:t>
            </a:r>
          </a:p>
        </p:txBody>
      </p:sp>
      <p:sp>
        <p:nvSpPr>
          <p:cNvPr id="5" name="TextBox 4">
            <a:extLst>
              <a:ext uri="{FF2B5EF4-FFF2-40B4-BE49-F238E27FC236}">
                <a16:creationId xmlns:a16="http://schemas.microsoft.com/office/drawing/2014/main" id="{A4230041-F42B-B20A-0D11-6AE643236C3B}"/>
              </a:ext>
            </a:extLst>
          </p:cNvPr>
          <p:cNvSpPr txBox="1"/>
          <p:nvPr/>
        </p:nvSpPr>
        <p:spPr>
          <a:xfrm>
            <a:off x="6028114" y="2880604"/>
            <a:ext cx="3276600" cy="1323439"/>
          </a:xfrm>
          <a:prstGeom prst="rect">
            <a:avLst/>
          </a:prstGeom>
          <a:noFill/>
        </p:spPr>
        <p:txBody>
          <a:bodyPr wrap="square">
            <a:spAutoFit/>
          </a:bodyPr>
          <a:lstStyle/>
          <a:p>
            <a:pPr marL="0" marR="0">
              <a:buNone/>
            </a:pPr>
            <a:r>
              <a:rPr lang="en-US" sz="4000" b="1" u="sng" dirty="0">
                <a:solidFill>
                  <a:srgbClr val="003399"/>
                </a:solidFill>
                <a:latin typeface="Bauhaus 93" panose="04030905020B02020C02" pitchFamily="82" charset="0"/>
                <a:ea typeface="Times New Roman" panose="02020603050405020304" pitchFamily="18" charset="0"/>
                <a:cs typeface="Aptos" panose="020B0004020202020204" pitchFamily="34" charset="0"/>
                <a:hlinkClick r:id="rId3">
                  <a:extLst>
                    <a:ext uri="{A12FA001-AC4F-418D-AE19-62706E023703}">
                      <ahyp:hlinkClr xmlns:ahyp="http://schemas.microsoft.com/office/drawing/2018/hyperlinkcolor" val="tx"/>
                    </a:ext>
                  </a:extLst>
                </a:hlinkClick>
              </a:rPr>
              <a:t>CLICK HERE</a:t>
            </a:r>
          </a:p>
          <a:p>
            <a:pPr marL="0" marR="0">
              <a:buNone/>
            </a:pPr>
            <a:endParaRPr lang="en-US" sz="4000" dirty="0">
              <a:effectLst/>
              <a:latin typeface="Aptos" panose="020B0004020202020204" pitchFamily="34" charset="0"/>
              <a:ea typeface="Aptos" panose="020B0004020202020204" pitchFamily="34" charset="0"/>
              <a:cs typeface="Aptos" panose="020B0004020202020204" pitchFamily="34" charset="0"/>
            </a:endParaRPr>
          </a:p>
        </p:txBody>
      </p:sp>
      <p:sp>
        <p:nvSpPr>
          <p:cNvPr id="8" name="TextBox 7">
            <a:extLst>
              <a:ext uri="{FF2B5EF4-FFF2-40B4-BE49-F238E27FC236}">
                <a16:creationId xmlns:a16="http://schemas.microsoft.com/office/drawing/2014/main" id="{CCACB615-E3A1-01BA-7D7C-7E849622A760}"/>
              </a:ext>
            </a:extLst>
          </p:cNvPr>
          <p:cNvSpPr txBox="1"/>
          <p:nvPr/>
        </p:nvSpPr>
        <p:spPr>
          <a:xfrm>
            <a:off x="8771314" y="2957549"/>
            <a:ext cx="3454087" cy="584775"/>
          </a:xfrm>
          <a:prstGeom prst="rect">
            <a:avLst/>
          </a:prstGeom>
          <a:noFill/>
        </p:spPr>
        <p:txBody>
          <a:bodyPr wrap="none" rtlCol="0">
            <a:spAutoFit/>
          </a:bodyPr>
          <a:lstStyle/>
          <a:p>
            <a:r>
              <a:rPr lang="en-US" sz="3200" b="1" dirty="0">
                <a:solidFill>
                  <a:srgbClr val="003399"/>
                </a:solidFill>
              </a:rPr>
              <a:t>to go to this Screen</a:t>
            </a:r>
          </a:p>
        </p:txBody>
      </p:sp>
      <p:sp>
        <p:nvSpPr>
          <p:cNvPr id="10" name="TextBox 9">
            <a:extLst>
              <a:ext uri="{FF2B5EF4-FFF2-40B4-BE49-F238E27FC236}">
                <a16:creationId xmlns:a16="http://schemas.microsoft.com/office/drawing/2014/main" id="{783D1903-4204-9805-8AAA-F668221656A2}"/>
              </a:ext>
            </a:extLst>
          </p:cNvPr>
          <p:cNvSpPr txBox="1"/>
          <p:nvPr/>
        </p:nvSpPr>
        <p:spPr>
          <a:xfrm>
            <a:off x="5232119" y="9236273"/>
            <a:ext cx="7823760" cy="400110"/>
          </a:xfrm>
          <a:prstGeom prst="rect">
            <a:avLst/>
          </a:prstGeom>
          <a:noFill/>
        </p:spPr>
        <p:txBody>
          <a:bodyPr wrap="square" rtlCol="0">
            <a:spAutoFit/>
          </a:bodyPr>
          <a:lstStyle/>
          <a:p>
            <a:pPr algn="ctr"/>
            <a:r>
              <a:rPr lang="en-US" sz="2000" b="1" dirty="0">
                <a:solidFill>
                  <a:srgbClr val="003399"/>
                </a:solidFill>
              </a:rPr>
              <a:t>Start Using UCPI, Tutorial and Subscription Terms Above.</a:t>
            </a:r>
          </a:p>
        </p:txBody>
      </p:sp>
      <p:grpSp>
        <p:nvGrpSpPr>
          <p:cNvPr id="17" name="Group 16">
            <a:extLst>
              <a:ext uri="{FF2B5EF4-FFF2-40B4-BE49-F238E27FC236}">
                <a16:creationId xmlns:a16="http://schemas.microsoft.com/office/drawing/2014/main" id="{812A9867-D5FF-7E97-45F8-8008D9F3F36C}"/>
              </a:ext>
            </a:extLst>
          </p:cNvPr>
          <p:cNvGrpSpPr/>
          <p:nvPr/>
        </p:nvGrpSpPr>
        <p:grpSpPr>
          <a:xfrm>
            <a:off x="127425" y="93008"/>
            <a:ext cx="18033150" cy="1418098"/>
            <a:chOff x="127425" y="93008"/>
            <a:chExt cx="18033150" cy="1418098"/>
          </a:xfrm>
        </p:grpSpPr>
        <p:pic>
          <p:nvPicPr>
            <p:cNvPr id="16" name="Picture 15">
              <a:extLst>
                <a:ext uri="{FF2B5EF4-FFF2-40B4-BE49-F238E27FC236}">
                  <a16:creationId xmlns:a16="http://schemas.microsoft.com/office/drawing/2014/main" id="{145D38C9-1396-E1E4-CEBF-7A2E0DB85C2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43400" y="93008"/>
              <a:ext cx="13817175" cy="1418098"/>
            </a:xfrm>
            <a:prstGeom prst="rect">
              <a:avLst/>
            </a:prstGeom>
          </p:spPr>
        </p:pic>
        <p:pic>
          <p:nvPicPr>
            <p:cNvPr id="11" name="Picture 10">
              <a:extLst>
                <a:ext uri="{FF2B5EF4-FFF2-40B4-BE49-F238E27FC236}">
                  <a16:creationId xmlns:a16="http://schemas.microsoft.com/office/drawing/2014/main" id="{6DA9C620-8B7D-7A2C-0019-906ED0801BA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7425" y="93008"/>
              <a:ext cx="13207575" cy="1418098"/>
            </a:xfrm>
            <a:prstGeom prst="rect">
              <a:avLst/>
            </a:prstGeom>
          </p:spPr>
        </p:pic>
      </p:grpSp>
      <p:sp>
        <p:nvSpPr>
          <p:cNvPr id="12" name="TextBox 11">
            <a:extLst>
              <a:ext uri="{FF2B5EF4-FFF2-40B4-BE49-F238E27FC236}">
                <a16:creationId xmlns:a16="http://schemas.microsoft.com/office/drawing/2014/main" id="{674A6185-9C02-FD79-B869-B34D345D1A0B}"/>
              </a:ext>
            </a:extLst>
          </p:cNvPr>
          <p:cNvSpPr txBox="1"/>
          <p:nvPr/>
        </p:nvSpPr>
        <p:spPr>
          <a:xfrm>
            <a:off x="38100" y="1864305"/>
            <a:ext cx="18211799" cy="1195199"/>
          </a:xfrm>
          <a:prstGeom prst="rect">
            <a:avLst/>
          </a:prstGeom>
          <a:noFill/>
        </p:spPr>
        <p:txBody>
          <a:bodyPr wrap="square">
            <a:spAutoFit/>
          </a:bodyPr>
          <a:lstStyle/>
          <a:p>
            <a:pPr algn="ctr">
              <a:lnSpc>
                <a:spcPts val="8640"/>
              </a:lnSpc>
            </a:pPr>
            <a:r>
              <a:rPr lang="en-US" sz="6600" b="1" cap="all" dirty="0">
                <a:solidFill>
                  <a:srgbClr val="003399"/>
                </a:solidFill>
              </a:rPr>
              <a:t> </a:t>
            </a:r>
            <a:r>
              <a:rPr lang="en-US" sz="7200" b="1" cap="all" dirty="0">
                <a:solidFill>
                  <a:srgbClr val="003399"/>
                </a:solidFill>
              </a:rPr>
              <a:t>next step</a:t>
            </a:r>
            <a:endParaRPr lang="en-US" sz="1600" b="1" dirty="0">
              <a:solidFill>
                <a:srgbClr val="003399"/>
              </a:solidFill>
            </a:endParaRPr>
          </a:p>
        </p:txBody>
      </p:sp>
      <p:pic>
        <p:nvPicPr>
          <p:cNvPr id="15" name="Picture 14">
            <a:extLst>
              <a:ext uri="{FF2B5EF4-FFF2-40B4-BE49-F238E27FC236}">
                <a16:creationId xmlns:a16="http://schemas.microsoft.com/office/drawing/2014/main" id="{D59BAF03-2817-705D-5130-475D4159D995}"/>
              </a:ext>
            </a:extLst>
          </p:cNvPr>
          <p:cNvPicPr>
            <a:picLocks noChangeAspect="1"/>
          </p:cNvPicPr>
          <p:nvPr/>
        </p:nvPicPr>
        <p:blipFill>
          <a:blip r:embed="rId5"/>
          <a:stretch>
            <a:fillRect/>
          </a:stretch>
        </p:blipFill>
        <p:spPr>
          <a:xfrm>
            <a:off x="4179969" y="3695700"/>
            <a:ext cx="9928062" cy="5540573"/>
          </a:xfrm>
          <a:prstGeom prst="rect">
            <a:avLst/>
          </a:prstGeom>
        </p:spPr>
      </p:pic>
      <p:pic>
        <p:nvPicPr>
          <p:cNvPr id="2" name="Picture 1">
            <a:extLst>
              <a:ext uri="{FF2B5EF4-FFF2-40B4-BE49-F238E27FC236}">
                <a16:creationId xmlns:a16="http://schemas.microsoft.com/office/drawing/2014/main" id="{C178E1CF-7A15-C002-0AFE-F945769485BE}"/>
              </a:ext>
            </a:extLst>
          </p:cNvPr>
          <p:cNvPicPr>
            <a:picLocks noChangeAspect="1"/>
          </p:cNvPicPr>
          <p:nvPr/>
        </p:nvPicPr>
        <p:blipFill>
          <a:blip r:embed="rId4">
            <a:extLst>
              <a:ext uri="{28A0092B-C50C-407E-A947-70E740481C1C}">
                <a14:useLocalDpi xmlns:a14="http://schemas.microsoft.com/office/drawing/2010/main" val="0"/>
              </a:ext>
            </a:extLst>
          </a:blip>
          <a:srcRect l="86032" b="64508"/>
          <a:stretch>
            <a:fillRect/>
          </a:stretch>
        </p:blipFill>
        <p:spPr>
          <a:xfrm>
            <a:off x="7300443" y="232229"/>
            <a:ext cx="1929975" cy="702069"/>
          </a:xfrm>
          <a:prstGeom prst="rect">
            <a:avLst/>
          </a:prstGeom>
        </p:spPr>
      </p:pic>
    </p:spTree>
    <p:extLst>
      <p:ext uri="{BB962C8B-B14F-4D97-AF65-F5344CB8AC3E}">
        <p14:creationId xmlns:p14="http://schemas.microsoft.com/office/powerpoint/2010/main" val="2834514555"/>
      </p:ext>
    </p:extLst>
  </p:cSld>
  <p:clrMapOvr>
    <a:masterClrMapping/>
  </p:clrMapOvr>
  <p:transition spd="slow">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566738-ED11-30E3-945B-B43F43F295DF}"/>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2F92DA0F-479B-DBCE-8D70-B2B0EA3A60A7}"/>
              </a:ext>
            </a:extLst>
          </p:cNvPr>
          <p:cNvSpPr txBox="1"/>
          <p:nvPr/>
        </p:nvSpPr>
        <p:spPr>
          <a:xfrm>
            <a:off x="19291" y="1638300"/>
            <a:ext cx="17678401" cy="7417415"/>
          </a:xfrm>
          <a:prstGeom prst="rect">
            <a:avLst/>
          </a:prstGeom>
          <a:noFill/>
        </p:spPr>
        <p:txBody>
          <a:bodyPr wrap="square">
            <a:spAutoFit/>
          </a:bodyPr>
          <a:lstStyle/>
          <a:p>
            <a:pPr algn="ctr"/>
            <a:r>
              <a:rPr lang="en-US" sz="6600" b="1" cap="all" dirty="0">
                <a:solidFill>
                  <a:srgbClr val="003399"/>
                </a:solidFill>
              </a:rPr>
              <a:t> </a:t>
            </a:r>
            <a:r>
              <a:rPr lang="en-US" sz="7200" b="1" cap="all" dirty="0">
                <a:solidFill>
                  <a:srgbClr val="003399"/>
                </a:solidFill>
              </a:rPr>
              <a:t>UCPI COMPLEMENTARY STATE SUBSCRIPTION</a:t>
            </a:r>
            <a:br>
              <a:rPr lang="en-US" sz="3200" b="1" cap="all" dirty="0">
                <a:solidFill>
                  <a:srgbClr val="003399"/>
                </a:solidFill>
              </a:rPr>
            </a:br>
            <a:br>
              <a:rPr lang="en-US" sz="3200" b="1" cap="all" dirty="0">
                <a:solidFill>
                  <a:srgbClr val="003399"/>
                </a:solidFill>
              </a:rPr>
            </a:br>
            <a:r>
              <a:rPr lang="en-US" sz="5400" b="1" cap="all" dirty="0">
                <a:solidFill>
                  <a:srgbClr val="003399"/>
                </a:solidFill>
              </a:rPr>
              <a:t>P</a:t>
            </a:r>
            <a:r>
              <a:rPr lang="en-US" sz="5400" b="1" dirty="0">
                <a:solidFill>
                  <a:srgbClr val="003399"/>
                </a:solidFill>
              </a:rPr>
              <a:t>resentation Outline</a:t>
            </a:r>
            <a:endParaRPr lang="en-US" sz="5400" b="1" cap="all" dirty="0">
              <a:solidFill>
                <a:srgbClr val="003399"/>
              </a:solidFill>
            </a:endParaRPr>
          </a:p>
          <a:p>
            <a:pPr marL="3657600" lvl="5" indent="-1371600">
              <a:buAutoNum type="arabicPeriod"/>
            </a:pPr>
            <a:r>
              <a:rPr lang="en-US" sz="5400" b="1" cap="all" dirty="0">
                <a:solidFill>
                  <a:srgbClr val="003399"/>
                </a:solidFill>
              </a:rPr>
              <a:t>SITUATION</a:t>
            </a:r>
          </a:p>
          <a:p>
            <a:pPr marL="3657600" lvl="5" indent="-1371600">
              <a:buAutoNum type="arabicPeriod"/>
            </a:pPr>
            <a:r>
              <a:rPr lang="en-US" sz="5400" b="1" cap="all" dirty="0">
                <a:solidFill>
                  <a:srgbClr val="003399"/>
                </a:solidFill>
              </a:rPr>
              <a:t>Problem</a:t>
            </a:r>
          </a:p>
          <a:p>
            <a:pPr marL="3657600" lvl="5" indent="-1371600">
              <a:buAutoNum type="arabicPeriod"/>
            </a:pPr>
            <a:r>
              <a:rPr lang="en-US" sz="5400" b="1" cap="all" dirty="0">
                <a:solidFill>
                  <a:srgbClr val="003399"/>
                </a:solidFill>
              </a:rPr>
              <a:t>Solution</a:t>
            </a:r>
          </a:p>
          <a:p>
            <a:pPr marL="3657600" lvl="5" indent="-1371600">
              <a:buAutoNum type="arabicPeriod"/>
            </a:pPr>
            <a:r>
              <a:rPr lang="en-US" sz="5400" b="1" cap="all" dirty="0">
                <a:solidFill>
                  <a:srgbClr val="003399"/>
                </a:solidFill>
              </a:rPr>
              <a:t>How it works</a:t>
            </a:r>
          </a:p>
          <a:p>
            <a:pPr marL="3657600" lvl="5" indent="-1371600">
              <a:buAutoNum type="arabicPeriod"/>
            </a:pPr>
            <a:r>
              <a:rPr lang="en-US" sz="5400" b="1" cap="all" dirty="0">
                <a:solidFill>
                  <a:srgbClr val="003399"/>
                </a:solidFill>
              </a:rPr>
              <a:t>Subscription terms</a:t>
            </a:r>
          </a:p>
          <a:p>
            <a:pPr lvl="5"/>
            <a:endParaRPr lang="en-US" sz="3200" b="1" dirty="0">
              <a:solidFill>
                <a:srgbClr val="003399"/>
              </a:solidFill>
            </a:endParaRPr>
          </a:p>
          <a:p>
            <a:pPr algn="ctr">
              <a:lnSpc>
                <a:spcPct val="100000"/>
              </a:lnSpc>
            </a:pPr>
            <a:endParaRPr lang="en-US" sz="1600" b="1" dirty="0">
              <a:solidFill>
                <a:srgbClr val="003399"/>
              </a:solidFill>
            </a:endParaRPr>
          </a:p>
        </p:txBody>
      </p:sp>
      <p:sp>
        <p:nvSpPr>
          <p:cNvPr id="3" name="TextBox 2">
            <a:extLst>
              <a:ext uri="{FF2B5EF4-FFF2-40B4-BE49-F238E27FC236}">
                <a16:creationId xmlns:a16="http://schemas.microsoft.com/office/drawing/2014/main" id="{2B33662B-321E-DA79-A6B8-74EC78B85196}"/>
              </a:ext>
            </a:extLst>
          </p:cNvPr>
          <p:cNvSpPr txBox="1"/>
          <p:nvPr/>
        </p:nvSpPr>
        <p:spPr>
          <a:xfrm>
            <a:off x="156211" y="608628"/>
            <a:ext cx="4692951" cy="625812"/>
          </a:xfrm>
          <a:prstGeom prst="rect">
            <a:avLst/>
          </a:prstGeom>
          <a:noFill/>
        </p:spPr>
        <p:txBody>
          <a:bodyPr wrap="none" rtlCol="0">
            <a:spAutoFit/>
          </a:bodyPr>
          <a:lstStyle/>
          <a:p>
            <a:pPr>
              <a:lnSpc>
                <a:spcPts val="2000"/>
              </a:lnSpc>
            </a:pPr>
            <a:r>
              <a:rPr lang="en-US" sz="7200" b="1" dirty="0">
                <a:solidFill>
                  <a:schemeClr val="bg1"/>
                </a:solidFill>
                <a:latin typeface="Bauhaus 93" panose="04030905020B02020C02" pitchFamily="82" charset="0"/>
              </a:rPr>
              <a:t>UCPI</a:t>
            </a:r>
            <a:r>
              <a:rPr lang="en-US" sz="7200" b="1" dirty="0">
                <a:latin typeface="Bauhaus 93" panose="04030905020B02020C02" pitchFamily="82" charset="0"/>
              </a:rPr>
              <a:t> </a:t>
            </a:r>
            <a:r>
              <a:rPr lang="en-US" sz="3200" b="1" dirty="0">
                <a:solidFill>
                  <a:schemeClr val="bg1"/>
                </a:solidFill>
              </a:rPr>
              <a:t>Services, Inc.</a:t>
            </a:r>
            <a:br>
              <a:rPr lang="en-US" sz="3200" dirty="0">
                <a:solidFill>
                  <a:schemeClr val="bg1"/>
                </a:solidFill>
              </a:rPr>
            </a:br>
            <a:r>
              <a:rPr lang="en-US" sz="2500" dirty="0">
                <a:solidFill>
                  <a:schemeClr val="bg1"/>
                </a:solidFill>
              </a:rPr>
              <a:t>Universal Common Parcel Indexing</a:t>
            </a:r>
          </a:p>
        </p:txBody>
      </p:sp>
      <p:grpSp>
        <p:nvGrpSpPr>
          <p:cNvPr id="2" name="Group 1">
            <a:extLst>
              <a:ext uri="{FF2B5EF4-FFF2-40B4-BE49-F238E27FC236}">
                <a16:creationId xmlns:a16="http://schemas.microsoft.com/office/drawing/2014/main" id="{4710BB52-17E6-68F2-B998-9DB7DB9A1167}"/>
              </a:ext>
            </a:extLst>
          </p:cNvPr>
          <p:cNvGrpSpPr/>
          <p:nvPr/>
        </p:nvGrpSpPr>
        <p:grpSpPr>
          <a:xfrm>
            <a:off x="127425" y="93008"/>
            <a:ext cx="18033150" cy="1418098"/>
            <a:chOff x="127425" y="93008"/>
            <a:chExt cx="18033150" cy="1418098"/>
          </a:xfrm>
        </p:grpSpPr>
        <p:pic>
          <p:nvPicPr>
            <p:cNvPr id="5" name="Picture 4">
              <a:extLst>
                <a:ext uri="{FF2B5EF4-FFF2-40B4-BE49-F238E27FC236}">
                  <a16:creationId xmlns:a16="http://schemas.microsoft.com/office/drawing/2014/main" id="{C936B135-B940-D943-F9A5-3581BC52E06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43400" y="93008"/>
              <a:ext cx="13817175" cy="1418098"/>
            </a:xfrm>
            <a:prstGeom prst="rect">
              <a:avLst/>
            </a:prstGeom>
          </p:spPr>
        </p:pic>
        <p:pic>
          <p:nvPicPr>
            <p:cNvPr id="6" name="Picture 5">
              <a:extLst>
                <a:ext uri="{FF2B5EF4-FFF2-40B4-BE49-F238E27FC236}">
                  <a16:creationId xmlns:a16="http://schemas.microsoft.com/office/drawing/2014/main" id="{6CB40E00-8A63-FCF5-4D68-8C173877E8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7425" y="93008"/>
              <a:ext cx="13207575" cy="1418098"/>
            </a:xfrm>
            <a:prstGeom prst="rect">
              <a:avLst/>
            </a:prstGeom>
          </p:spPr>
        </p:pic>
      </p:grpSp>
      <p:pic>
        <p:nvPicPr>
          <p:cNvPr id="4" name="Picture 3">
            <a:extLst>
              <a:ext uri="{FF2B5EF4-FFF2-40B4-BE49-F238E27FC236}">
                <a16:creationId xmlns:a16="http://schemas.microsoft.com/office/drawing/2014/main" id="{67FAE93D-C4EE-BF65-138E-3CBC5CA9EE7D}"/>
              </a:ext>
            </a:extLst>
          </p:cNvPr>
          <p:cNvPicPr>
            <a:picLocks noChangeAspect="1"/>
          </p:cNvPicPr>
          <p:nvPr/>
        </p:nvPicPr>
        <p:blipFill>
          <a:blip r:embed="rId3">
            <a:extLst>
              <a:ext uri="{28A0092B-C50C-407E-A947-70E740481C1C}">
                <a14:useLocalDpi xmlns:a14="http://schemas.microsoft.com/office/drawing/2010/main" val="0"/>
              </a:ext>
            </a:extLst>
          </a:blip>
          <a:srcRect l="86032" b="64508"/>
          <a:stretch>
            <a:fillRect/>
          </a:stretch>
        </p:blipFill>
        <p:spPr>
          <a:xfrm>
            <a:off x="7300443" y="232229"/>
            <a:ext cx="1929975" cy="702069"/>
          </a:xfrm>
          <a:prstGeom prst="rect">
            <a:avLst/>
          </a:prstGeom>
        </p:spPr>
      </p:pic>
    </p:spTree>
    <p:extLst>
      <p:ext uri="{BB962C8B-B14F-4D97-AF65-F5344CB8AC3E}">
        <p14:creationId xmlns:p14="http://schemas.microsoft.com/office/powerpoint/2010/main" val="149996855"/>
      </p:ext>
    </p:extLst>
  </p:cSld>
  <p:clrMapOvr>
    <a:masterClrMapping/>
  </p:clrMapOvr>
  <p:transition spd="slow">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C1CE4B6-C9A5-1A0B-97CF-B9855399D6C9}"/>
              </a:ext>
            </a:extLst>
          </p:cNvPr>
          <p:cNvSpPr txBox="1"/>
          <p:nvPr/>
        </p:nvSpPr>
        <p:spPr>
          <a:xfrm>
            <a:off x="0" y="102630"/>
            <a:ext cx="15842108" cy="738664"/>
          </a:xfrm>
          <a:prstGeom prst="rect">
            <a:avLst/>
          </a:prstGeom>
          <a:noFill/>
        </p:spPr>
        <p:txBody>
          <a:bodyPr wrap="square">
            <a:spAutoFit/>
          </a:bodyPr>
          <a:lstStyle/>
          <a:p>
            <a:r>
              <a:rPr lang="en-US" sz="4200" b="1" spc="-150" dirty="0">
                <a:solidFill>
                  <a:srgbClr val="2D3B68"/>
                </a:solidFill>
                <a:latin typeface="Arial Black" panose="020B0A04020102020204" pitchFamily="34" charset="0"/>
              </a:rPr>
              <a:t>SITUATION</a:t>
            </a:r>
          </a:p>
        </p:txBody>
      </p:sp>
      <p:sp>
        <p:nvSpPr>
          <p:cNvPr id="4" name="TextBox 3">
            <a:extLst>
              <a:ext uri="{FF2B5EF4-FFF2-40B4-BE49-F238E27FC236}">
                <a16:creationId xmlns:a16="http://schemas.microsoft.com/office/drawing/2014/main" id="{76A9A361-22A3-BD07-122F-2B225FDCF29C}"/>
              </a:ext>
            </a:extLst>
          </p:cNvPr>
          <p:cNvSpPr txBox="1"/>
          <p:nvPr/>
        </p:nvSpPr>
        <p:spPr>
          <a:xfrm>
            <a:off x="1752600" y="1131955"/>
            <a:ext cx="13563600" cy="8444106"/>
          </a:xfrm>
          <a:prstGeom prst="rect">
            <a:avLst/>
          </a:prstGeom>
          <a:noFill/>
        </p:spPr>
        <p:txBody>
          <a:bodyPr wrap="square">
            <a:spAutoFit/>
          </a:bodyPr>
          <a:lstStyle/>
          <a:p>
            <a:pPr marL="0" marR="0" algn="just">
              <a:lnSpc>
                <a:spcPct val="115000"/>
              </a:lnSpc>
              <a:spcAft>
                <a:spcPts val="800"/>
              </a:spcAft>
              <a:buNone/>
            </a:pPr>
            <a:r>
              <a:rPr lang="en-US" sz="4400" b="1" kern="0" dirty="0">
                <a:solidFill>
                  <a:srgbClr val="003399"/>
                </a:solidFill>
                <a:latin typeface="Arial" panose="020B0604020202020204" pitchFamily="34" charset="0"/>
                <a:ea typeface="Times New Roman" panose="02020603050405020304" pitchFamily="18" charset="0"/>
                <a:cs typeface="Cordia New" panose="020B0304020202020204" pitchFamily="34" charset="-34"/>
              </a:rPr>
              <a:t>STATEWIDE PARCEL MAP CREATION/UPDATING</a:t>
            </a:r>
          </a:p>
          <a:p>
            <a:pPr marL="0" marR="0" algn="just">
              <a:lnSpc>
                <a:spcPct val="115000"/>
              </a:lnSpc>
              <a:spcAft>
                <a:spcPts val="800"/>
              </a:spcAft>
              <a:buNone/>
            </a:pPr>
            <a:r>
              <a:rPr lang="en-US" sz="2400" kern="0" dirty="0">
                <a:solidFill>
                  <a:srgbClr val="003399"/>
                </a:solidFill>
                <a:latin typeface="Arial" panose="020B0604020202020204" pitchFamily="34" charset="0"/>
                <a:ea typeface="Times New Roman" panose="02020603050405020304" pitchFamily="18" charset="0"/>
                <a:cs typeface="Cordia New" panose="020B0304020202020204" pitchFamily="34" charset="-34"/>
              </a:rPr>
              <a:t>Thanks to Thomas Jefferson wanting as government as possible local as possible, [a buggy-ride out and back before sunset], property assessment in the US was allocated to Counties. </a:t>
            </a:r>
          </a:p>
          <a:p>
            <a:pPr marL="0" marR="0" algn="just">
              <a:lnSpc>
                <a:spcPct val="115000"/>
              </a:lnSpc>
              <a:spcAft>
                <a:spcPts val="800"/>
              </a:spcAft>
              <a:buNone/>
            </a:pPr>
            <a:endParaRPr lang="en-US" sz="2400" b="1" kern="0" dirty="0">
              <a:solidFill>
                <a:srgbClr val="003399"/>
              </a:solidFill>
              <a:latin typeface="Arial" panose="020B0604020202020204" pitchFamily="34" charset="0"/>
              <a:ea typeface="Times New Roman" panose="02020603050405020304" pitchFamily="18" charset="0"/>
              <a:cs typeface="Cordia New" panose="020B0304020202020204" pitchFamily="34" charset="-34"/>
            </a:endParaRPr>
          </a:p>
          <a:p>
            <a:pPr marL="0" marR="0" algn="just">
              <a:lnSpc>
                <a:spcPct val="115000"/>
              </a:lnSpc>
              <a:spcAft>
                <a:spcPts val="800"/>
              </a:spcAft>
              <a:buNone/>
            </a:pPr>
            <a:r>
              <a:rPr lang="en-US" sz="2400" b="1" kern="0" dirty="0">
                <a:solidFill>
                  <a:srgbClr val="003399"/>
                </a:solidFill>
                <a:latin typeface="Arial" panose="020B0604020202020204" pitchFamily="34" charset="0"/>
                <a:ea typeface="Times New Roman" panose="02020603050405020304" pitchFamily="18" charset="0"/>
                <a:cs typeface="Cordia New" panose="020B0304020202020204" pitchFamily="34" charset="-34"/>
              </a:rPr>
              <a:t>UPSIDE. </a:t>
            </a:r>
            <a:r>
              <a:rPr lang="en-US" sz="2400" kern="0" dirty="0">
                <a:solidFill>
                  <a:srgbClr val="003399"/>
                </a:solidFill>
                <a:latin typeface="Arial" panose="020B0604020202020204" pitchFamily="34" charset="0"/>
                <a:ea typeface="Times New Roman" panose="02020603050405020304" pitchFamily="18" charset="0"/>
                <a:cs typeface="Cordia New" panose="020B0304020202020204" pitchFamily="34" charset="-34"/>
              </a:rPr>
              <a:t>You can argue your assessment with an Assessor who just might be a close neighbor. </a:t>
            </a:r>
          </a:p>
          <a:p>
            <a:pPr marL="0" marR="0" algn="just">
              <a:lnSpc>
                <a:spcPct val="115000"/>
              </a:lnSpc>
              <a:spcAft>
                <a:spcPts val="800"/>
              </a:spcAft>
              <a:buNone/>
            </a:pPr>
            <a:endParaRPr lang="en-US" sz="2400" b="1" kern="0" dirty="0">
              <a:solidFill>
                <a:srgbClr val="003399"/>
              </a:solidFill>
              <a:latin typeface="Arial" panose="020B0604020202020204" pitchFamily="34" charset="0"/>
              <a:ea typeface="Times New Roman" panose="02020603050405020304" pitchFamily="18" charset="0"/>
              <a:cs typeface="Cordia New" panose="020B0304020202020204" pitchFamily="34" charset="-34"/>
            </a:endParaRPr>
          </a:p>
          <a:p>
            <a:pPr marL="0" marR="0" algn="just">
              <a:lnSpc>
                <a:spcPct val="115000"/>
              </a:lnSpc>
              <a:spcAft>
                <a:spcPts val="800"/>
              </a:spcAft>
              <a:buNone/>
            </a:pPr>
            <a:r>
              <a:rPr lang="en-US" sz="2400" b="1" kern="0" dirty="0">
                <a:solidFill>
                  <a:srgbClr val="003399"/>
                </a:solidFill>
                <a:latin typeface="Arial" panose="020B0604020202020204" pitchFamily="34" charset="0"/>
                <a:ea typeface="Times New Roman" panose="02020603050405020304" pitchFamily="18" charset="0"/>
                <a:cs typeface="Cordia New" panose="020B0304020202020204" pitchFamily="34" charset="-34"/>
              </a:rPr>
              <a:t>DOWNSIDE. </a:t>
            </a:r>
            <a:r>
              <a:rPr lang="en-US" sz="2400" kern="0" dirty="0">
                <a:solidFill>
                  <a:srgbClr val="003399"/>
                </a:solidFill>
                <a:effectLst/>
                <a:latin typeface="Arial" panose="020B0604020202020204" pitchFamily="34" charset="0"/>
                <a:ea typeface="Times New Roman" panose="02020603050405020304" pitchFamily="18" charset="0"/>
                <a:cs typeface="Cordia New" panose="020B0304020202020204" pitchFamily="34" charset="-34"/>
              </a:rPr>
              <a:t>The American Cadaster i</a:t>
            </a:r>
            <a:r>
              <a:rPr lang="en-US" sz="2400" kern="0" dirty="0">
                <a:solidFill>
                  <a:srgbClr val="003399"/>
                </a:solidFill>
                <a:latin typeface="Arial" panose="020B0604020202020204" pitchFamily="34" charset="0"/>
                <a:ea typeface="Times New Roman" panose="02020603050405020304" pitchFamily="18" charset="0"/>
                <a:cs typeface="Cordia New" panose="020B0304020202020204" pitchFamily="34" charset="-34"/>
              </a:rPr>
              <a:t>s</a:t>
            </a:r>
            <a:r>
              <a:rPr lang="en-US" sz="2400" kern="0" dirty="0">
                <a:solidFill>
                  <a:srgbClr val="003399"/>
                </a:solidFill>
                <a:effectLst/>
                <a:latin typeface="Arial" panose="020B0604020202020204" pitchFamily="34" charset="0"/>
                <a:ea typeface="Times New Roman" panose="02020603050405020304" pitchFamily="18" charset="0"/>
                <a:cs typeface="Cordia New" panose="020B0304020202020204" pitchFamily="34" charset="-34"/>
              </a:rPr>
              <a:t> over 3000 counties</a:t>
            </a:r>
            <a:r>
              <a:rPr lang="en-US" sz="2400" kern="0" dirty="0">
                <a:solidFill>
                  <a:srgbClr val="003399"/>
                </a:solidFill>
                <a:latin typeface="Arial" panose="020B0604020202020204" pitchFamily="34" charset="0"/>
                <a:ea typeface="Times New Roman" panose="02020603050405020304" pitchFamily="18" charset="0"/>
                <a:cs typeface="Cordia New" panose="020B0304020202020204" pitchFamily="34" charset="-34"/>
              </a:rPr>
              <a:t> using hundreds of disjointed, ever-evolving configurations and updating processes, actually a good thing since many of these adjustments improve response to ever changing public interests. </a:t>
            </a:r>
          </a:p>
          <a:p>
            <a:pPr marL="0" marR="0" algn="just">
              <a:lnSpc>
                <a:spcPct val="115000"/>
              </a:lnSpc>
              <a:spcAft>
                <a:spcPts val="800"/>
              </a:spcAft>
              <a:buNone/>
            </a:pPr>
            <a:endParaRPr lang="en-US" sz="2400" kern="0" dirty="0">
              <a:solidFill>
                <a:srgbClr val="003399"/>
              </a:solidFill>
              <a:latin typeface="Arial" panose="020B0604020202020204" pitchFamily="34" charset="0"/>
              <a:ea typeface="Times New Roman" panose="02020603050405020304" pitchFamily="18" charset="0"/>
              <a:cs typeface="Cordia New" panose="020B0304020202020204" pitchFamily="34" charset="-34"/>
            </a:endParaRPr>
          </a:p>
          <a:p>
            <a:pPr marL="0" marR="0" algn="just">
              <a:lnSpc>
                <a:spcPct val="115000"/>
              </a:lnSpc>
              <a:spcAft>
                <a:spcPts val="800"/>
              </a:spcAft>
              <a:buNone/>
            </a:pPr>
            <a:r>
              <a:rPr lang="en-US" sz="2400" kern="0" dirty="0">
                <a:solidFill>
                  <a:srgbClr val="003399"/>
                </a:solidFill>
                <a:latin typeface="Arial" panose="020B0604020202020204" pitchFamily="34" charset="0"/>
                <a:ea typeface="Times New Roman" panose="02020603050405020304" pitchFamily="18" charset="0"/>
                <a:cs typeface="Cordia New" panose="020B0304020202020204" pitchFamily="34" charset="-34"/>
              </a:rPr>
              <a:t>Open Geospatial Consortium </a:t>
            </a:r>
            <a:r>
              <a:rPr lang="en-US" sz="2400" b="1" kern="0" dirty="0">
                <a:solidFill>
                  <a:srgbClr val="003399"/>
                </a:solidFill>
                <a:latin typeface="Arial" panose="020B0604020202020204" pitchFamily="34" charset="0"/>
                <a:ea typeface="Times New Roman" panose="02020603050405020304" pitchFamily="18" charset="0"/>
                <a:cs typeface="Cordia New" panose="020B0304020202020204" pitchFamily="34" charset="-34"/>
              </a:rPr>
              <a:t>OPN Standards Working Group Charter </a:t>
            </a:r>
            <a:r>
              <a:rPr lang="en-US" sz="2400" kern="0" dirty="0">
                <a:solidFill>
                  <a:srgbClr val="003399"/>
                </a:solidFill>
                <a:latin typeface="Arial" panose="020B0604020202020204" pitchFamily="34" charset="0"/>
                <a:ea typeface="Times New Roman" panose="02020603050405020304" pitchFamily="18" charset="0"/>
                <a:cs typeface="Cordia New" panose="020B0304020202020204" pitchFamily="34" charset="-34"/>
              </a:rPr>
              <a:t>calls for …</a:t>
            </a:r>
          </a:p>
          <a:p>
            <a:pPr lvl="1" algn="just">
              <a:lnSpc>
                <a:spcPct val="115000"/>
              </a:lnSpc>
              <a:spcAft>
                <a:spcPts val="800"/>
              </a:spcAft>
            </a:pPr>
            <a:r>
              <a:rPr lang="en-US" sz="2800" b="1" i="1" dirty="0">
                <a:solidFill>
                  <a:srgbClr val="003399"/>
                </a:solidFill>
                <a:latin typeface="Times New Roman" panose="02020603050405020304" pitchFamily="18" charset="0"/>
                <a:cs typeface="Times New Roman" panose="02020603050405020304" pitchFamily="18" charset="0"/>
              </a:rPr>
              <a:t>“The overall intent the proposed OPN Standard is to expedite development of nationwide OPN Repositories, one for every nation, followed by perpetually keeping these OPN Repositories current...”</a:t>
            </a:r>
          </a:p>
          <a:p>
            <a:pPr marL="0" marR="0" algn="just">
              <a:lnSpc>
                <a:spcPct val="115000"/>
              </a:lnSpc>
              <a:spcAft>
                <a:spcPts val="800"/>
              </a:spcAft>
              <a:buNone/>
            </a:pPr>
            <a:endParaRPr lang="en-US" sz="2400" kern="0" dirty="0">
              <a:solidFill>
                <a:srgbClr val="003399"/>
              </a:solidFill>
              <a:latin typeface="Arial" panose="020B0604020202020204" pitchFamily="34" charset="0"/>
              <a:ea typeface="Times New Roman" panose="02020603050405020304" pitchFamily="18" charset="0"/>
              <a:cs typeface="Cordia New" panose="020B0304020202020204" pitchFamily="34" charset="-34"/>
            </a:endParaRPr>
          </a:p>
          <a:p>
            <a:pPr marL="0" marR="0" algn="just">
              <a:lnSpc>
                <a:spcPct val="115000"/>
              </a:lnSpc>
              <a:spcAft>
                <a:spcPts val="800"/>
              </a:spcAft>
              <a:buNone/>
            </a:pPr>
            <a:endParaRPr lang="en-US" sz="2400" kern="0" dirty="0">
              <a:solidFill>
                <a:srgbClr val="003399"/>
              </a:solidFill>
              <a:effectLst/>
              <a:latin typeface="Arial" panose="020B0604020202020204" pitchFamily="34" charset="0"/>
              <a:ea typeface="Times New Roman" panose="02020603050405020304" pitchFamily="18" charset="0"/>
              <a:cs typeface="Cordia New" panose="020B0304020202020204" pitchFamily="34" charset="-34"/>
            </a:endParaRPr>
          </a:p>
        </p:txBody>
      </p:sp>
    </p:spTree>
    <p:extLst>
      <p:ext uri="{BB962C8B-B14F-4D97-AF65-F5344CB8AC3E}">
        <p14:creationId xmlns:p14="http://schemas.microsoft.com/office/powerpoint/2010/main" val="2628086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F75E84-641C-C36A-3714-064DDCDA939F}"/>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B80025E0-8073-D9B7-B328-26FB62E1228B}"/>
              </a:ext>
            </a:extLst>
          </p:cNvPr>
          <p:cNvPicPr>
            <a:picLocks noChangeAspect="1"/>
          </p:cNvPicPr>
          <p:nvPr/>
        </p:nvPicPr>
        <p:blipFill>
          <a:blip r:embed="rId3">
            <a:clrChange>
              <a:clrFrom>
                <a:srgbClr val="FFFFFF"/>
              </a:clrFrom>
              <a:clrTo>
                <a:srgbClr val="FFFFFF">
                  <a:alpha val="0"/>
                </a:srgbClr>
              </a:clrTo>
            </a:clrChange>
          </a:blip>
          <a:srcRect l="24583" t="18089" r="20000" b="15977"/>
          <a:stretch>
            <a:fillRect/>
          </a:stretch>
        </p:blipFill>
        <p:spPr>
          <a:xfrm>
            <a:off x="4457027" y="1259233"/>
            <a:ext cx="12611773" cy="7992833"/>
          </a:xfrm>
          <a:prstGeom prst="rect">
            <a:avLst/>
          </a:prstGeom>
        </p:spPr>
      </p:pic>
      <p:sp>
        <p:nvSpPr>
          <p:cNvPr id="4" name="TextBox 3">
            <a:extLst>
              <a:ext uri="{FF2B5EF4-FFF2-40B4-BE49-F238E27FC236}">
                <a16:creationId xmlns:a16="http://schemas.microsoft.com/office/drawing/2014/main" id="{5B7DE3B5-8088-7EA4-FD8B-A2A302F2E11B}"/>
              </a:ext>
            </a:extLst>
          </p:cNvPr>
          <p:cNvSpPr txBox="1"/>
          <p:nvPr/>
        </p:nvSpPr>
        <p:spPr>
          <a:xfrm>
            <a:off x="22860" y="109487"/>
            <a:ext cx="15842108" cy="738664"/>
          </a:xfrm>
          <a:prstGeom prst="rect">
            <a:avLst/>
          </a:prstGeom>
          <a:noFill/>
        </p:spPr>
        <p:txBody>
          <a:bodyPr wrap="square">
            <a:spAutoFit/>
          </a:bodyPr>
          <a:lstStyle/>
          <a:p>
            <a:r>
              <a:rPr lang="en-US" sz="4200" b="1" spc="-150" dirty="0">
                <a:solidFill>
                  <a:srgbClr val="2D3B68"/>
                </a:solidFill>
                <a:latin typeface="Arial Black" panose="020B0A04020102020204" pitchFamily="34" charset="0"/>
              </a:rPr>
              <a:t>SITUATION</a:t>
            </a:r>
          </a:p>
        </p:txBody>
      </p:sp>
      <p:sp>
        <p:nvSpPr>
          <p:cNvPr id="5" name="TextBox 4">
            <a:extLst>
              <a:ext uri="{FF2B5EF4-FFF2-40B4-BE49-F238E27FC236}">
                <a16:creationId xmlns:a16="http://schemas.microsoft.com/office/drawing/2014/main" id="{10770CD2-3B82-3DA5-1EAB-3D8749926B43}"/>
              </a:ext>
            </a:extLst>
          </p:cNvPr>
          <p:cNvSpPr txBox="1"/>
          <p:nvPr/>
        </p:nvSpPr>
        <p:spPr>
          <a:xfrm>
            <a:off x="855030" y="2069145"/>
            <a:ext cx="2592376" cy="1815882"/>
          </a:xfrm>
          <a:prstGeom prst="rect">
            <a:avLst/>
          </a:prstGeom>
          <a:noFill/>
        </p:spPr>
        <p:txBody>
          <a:bodyPr wrap="none" rtlCol="0">
            <a:spAutoFit/>
          </a:bodyPr>
          <a:lstStyle/>
          <a:p>
            <a:r>
              <a:rPr lang="en-US" sz="2800" b="1" dirty="0">
                <a:solidFill>
                  <a:srgbClr val="FD6F2F"/>
                </a:solidFill>
              </a:rPr>
              <a:t>AR CT    DE   IN</a:t>
            </a:r>
          </a:p>
          <a:p>
            <a:r>
              <a:rPr lang="en-US" sz="2800" b="1" dirty="0">
                <a:solidFill>
                  <a:srgbClr val="FD6F2F"/>
                </a:solidFill>
              </a:rPr>
              <a:t>HI  MA  ME  MT </a:t>
            </a:r>
          </a:p>
          <a:p>
            <a:r>
              <a:rPr lang="en-US" sz="2800" b="1" dirty="0">
                <a:solidFill>
                  <a:srgbClr val="FD6F2F"/>
                </a:solidFill>
              </a:rPr>
              <a:t>NC NE   ND   NH</a:t>
            </a:r>
          </a:p>
          <a:p>
            <a:r>
              <a:rPr lang="en-US" sz="2800" b="1" dirty="0">
                <a:solidFill>
                  <a:srgbClr val="FD6F2F"/>
                </a:solidFill>
              </a:rPr>
              <a:t>VA WA  WV  WY</a:t>
            </a:r>
          </a:p>
        </p:txBody>
      </p:sp>
      <p:sp>
        <p:nvSpPr>
          <p:cNvPr id="10" name="TextBox 9">
            <a:extLst>
              <a:ext uri="{FF2B5EF4-FFF2-40B4-BE49-F238E27FC236}">
                <a16:creationId xmlns:a16="http://schemas.microsoft.com/office/drawing/2014/main" id="{D8FD89E1-CDB3-F15D-0F70-6EB8EF62DE6A}"/>
              </a:ext>
            </a:extLst>
          </p:cNvPr>
          <p:cNvSpPr txBox="1"/>
          <p:nvPr/>
        </p:nvSpPr>
        <p:spPr>
          <a:xfrm>
            <a:off x="1092197" y="7128895"/>
            <a:ext cx="3505200" cy="954107"/>
          </a:xfrm>
          <a:prstGeom prst="rect">
            <a:avLst/>
          </a:prstGeom>
          <a:noFill/>
        </p:spPr>
        <p:txBody>
          <a:bodyPr wrap="square">
            <a:spAutoFit/>
          </a:bodyPr>
          <a:lstStyle/>
          <a:p>
            <a:r>
              <a:rPr lang="en-US" sz="2800" b="1" dirty="0">
                <a:solidFill>
                  <a:srgbClr val="FD6F2F"/>
                </a:solidFill>
              </a:rPr>
              <a:t>FL  MD  IA   NE </a:t>
            </a:r>
            <a:br>
              <a:rPr lang="en-US" sz="2800" b="1" dirty="0">
                <a:solidFill>
                  <a:srgbClr val="FD6F2F"/>
                </a:solidFill>
              </a:rPr>
            </a:br>
            <a:r>
              <a:rPr lang="en-US" sz="2800" b="1" dirty="0">
                <a:solidFill>
                  <a:srgbClr val="FD6F2F"/>
                </a:solidFill>
              </a:rPr>
              <a:t>RI   UT   TX  MN</a:t>
            </a:r>
          </a:p>
        </p:txBody>
      </p:sp>
      <p:sp>
        <p:nvSpPr>
          <p:cNvPr id="12" name="TextBox 11">
            <a:extLst>
              <a:ext uri="{FF2B5EF4-FFF2-40B4-BE49-F238E27FC236}">
                <a16:creationId xmlns:a16="http://schemas.microsoft.com/office/drawing/2014/main" id="{F6C148F1-DD90-522E-9895-8C5161B21162}"/>
              </a:ext>
            </a:extLst>
          </p:cNvPr>
          <p:cNvSpPr txBox="1"/>
          <p:nvPr/>
        </p:nvSpPr>
        <p:spPr>
          <a:xfrm>
            <a:off x="55245" y="3994036"/>
            <a:ext cx="6134732" cy="2646878"/>
          </a:xfrm>
          <a:prstGeom prst="rect">
            <a:avLst/>
          </a:prstGeom>
          <a:noFill/>
        </p:spPr>
        <p:txBody>
          <a:bodyPr wrap="square" rtlCol="0">
            <a:spAutoFit/>
          </a:bodyPr>
          <a:lstStyle/>
          <a:p>
            <a:r>
              <a:rPr lang="en-US" sz="2400" b="1" dirty="0">
                <a:solidFill>
                  <a:srgbClr val="003399"/>
                </a:solidFill>
              </a:rPr>
              <a:t>DOWNSIDE. </a:t>
            </a:r>
            <a:br>
              <a:rPr lang="en-US" sz="2400" b="1" dirty="0">
                <a:solidFill>
                  <a:srgbClr val="003399"/>
                </a:solidFill>
              </a:rPr>
            </a:br>
            <a:r>
              <a:rPr lang="en-US" sz="2400" b="1" dirty="0">
                <a:solidFill>
                  <a:srgbClr val="003399"/>
                </a:solidFill>
              </a:rPr>
              <a:t>-   Only two Update Daily; Others </a:t>
            </a:r>
            <a:br>
              <a:rPr lang="en-US" sz="2400" b="1" dirty="0">
                <a:solidFill>
                  <a:srgbClr val="003399"/>
                </a:solidFill>
              </a:rPr>
            </a:br>
            <a:r>
              <a:rPr lang="en-US" sz="2400" b="1" dirty="0">
                <a:solidFill>
                  <a:srgbClr val="003399"/>
                </a:solidFill>
              </a:rPr>
              <a:t>    Monthly, Quarterly or Annual.</a:t>
            </a:r>
          </a:p>
          <a:p>
            <a:r>
              <a:rPr lang="en-US" sz="2400" b="1" dirty="0">
                <a:solidFill>
                  <a:srgbClr val="003399"/>
                </a:solidFill>
              </a:rPr>
              <a:t>-   ALL are Stand-Alone, Proprietary,     </a:t>
            </a:r>
            <a:br>
              <a:rPr lang="en-US" sz="2400" b="1" dirty="0">
                <a:solidFill>
                  <a:srgbClr val="003399"/>
                </a:solidFill>
              </a:rPr>
            </a:br>
            <a:r>
              <a:rPr lang="en-US" sz="2400" b="1" dirty="0">
                <a:solidFill>
                  <a:srgbClr val="003399"/>
                </a:solidFill>
              </a:rPr>
              <a:t>    Career- Risking Implementations</a:t>
            </a:r>
            <a:r>
              <a:rPr lang="en-US" sz="2000" b="1" dirty="0">
                <a:solidFill>
                  <a:srgbClr val="003399"/>
                </a:solidFill>
              </a:rPr>
              <a:t>.</a:t>
            </a:r>
          </a:p>
          <a:p>
            <a:endParaRPr lang="en-US" sz="2400" b="1" dirty="0">
              <a:solidFill>
                <a:srgbClr val="003399"/>
              </a:solidFill>
            </a:endParaRPr>
          </a:p>
          <a:p>
            <a:endParaRPr lang="en-US" sz="1600" b="1" dirty="0">
              <a:solidFill>
                <a:srgbClr val="003399"/>
              </a:solidFill>
            </a:endParaRPr>
          </a:p>
        </p:txBody>
      </p:sp>
      <p:sp>
        <p:nvSpPr>
          <p:cNvPr id="13" name="TextBox 12">
            <a:extLst>
              <a:ext uri="{FF2B5EF4-FFF2-40B4-BE49-F238E27FC236}">
                <a16:creationId xmlns:a16="http://schemas.microsoft.com/office/drawing/2014/main" id="{4BF6604D-E2F8-5FE6-30D5-375D185BCA74}"/>
              </a:ext>
            </a:extLst>
          </p:cNvPr>
          <p:cNvSpPr txBox="1"/>
          <p:nvPr/>
        </p:nvSpPr>
        <p:spPr>
          <a:xfrm>
            <a:off x="228600" y="1181100"/>
            <a:ext cx="6134732" cy="1231106"/>
          </a:xfrm>
          <a:prstGeom prst="rect">
            <a:avLst/>
          </a:prstGeom>
          <a:noFill/>
        </p:spPr>
        <p:txBody>
          <a:bodyPr wrap="square" rtlCol="0">
            <a:spAutoFit/>
          </a:bodyPr>
          <a:lstStyle/>
          <a:p>
            <a:r>
              <a:rPr lang="en-US" sz="2800" b="1" dirty="0">
                <a:solidFill>
                  <a:srgbClr val="FD6F2F"/>
                </a:solidFill>
              </a:rPr>
              <a:t>16 US States Already Publish a </a:t>
            </a:r>
            <a:br>
              <a:rPr lang="en-US" sz="2800" b="1" dirty="0">
                <a:solidFill>
                  <a:srgbClr val="FD6F2F"/>
                </a:solidFill>
              </a:rPr>
            </a:br>
            <a:r>
              <a:rPr lang="en-US" sz="2800" b="1" dirty="0">
                <a:solidFill>
                  <a:srgbClr val="FD6F2F"/>
                </a:solidFill>
              </a:rPr>
              <a:t>Seamless Statewide Parcel Maps.</a:t>
            </a:r>
          </a:p>
          <a:p>
            <a:endParaRPr lang="en-US" sz="1600" b="1" dirty="0">
              <a:solidFill>
                <a:srgbClr val="FD6F2F"/>
              </a:solidFill>
            </a:endParaRPr>
          </a:p>
        </p:txBody>
      </p:sp>
      <p:sp>
        <p:nvSpPr>
          <p:cNvPr id="14" name="TextBox 13">
            <a:extLst>
              <a:ext uri="{FF2B5EF4-FFF2-40B4-BE49-F238E27FC236}">
                <a16:creationId xmlns:a16="http://schemas.microsoft.com/office/drawing/2014/main" id="{49DB18CE-8FBA-877C-B1A9-1F503FE074C3}"/>
              </a:ext>
            </a:extLst>
          </p:cNvPr>
          <p:cNvSpPr txBox="1"/>
          <p:nvPr/>
        </p:nvSpPr>
        <p:spPr>
          <a:xfrm>
            <a:off x="181606" y="6338585"/>
            <a:ext cx="5410201" cy="1200329"/>
          </a:xfrm>
          <a:prstGeom prst="rect">
            <a:avLst/>
          </a:prstGeom>
          <a:noFill/>
        </p:spPr>
        <p:txBody>
          <a:bodyPr wrap="square" rtlCol="0">
            <a:spAutoFit/>
          </a:bodyPr>
          <a:lstStyle/>
          <a:p>
            <a:r>
              <a:rPr lang="en-US" sz="2800" b="1" dirty="0">
                <a:solidFill>
                  <a:srgbClr val="FD6F2F"/>
                </a:solidFill>
              </a:rPr>
              <a:t>8 Other States Offer Download Portals for 1-OFF Updates.</a:t>
            </a:r>
          </a:p>
          <a:p>
            <a:endParaRPr lang="en-US" sz="1400" b="1" dirty="0">
              <a:solidFill>
                <a:srgbClr val="FD6F2F"/>
              </a:solidFill>
            </a:endParaRPr>
          </a:p>
        </p:txBody>
      </p:sp>
      <p:sp>
        <p:nvSpPr>
          <p:cNvPr id="17" name="TextBox 16">
            <a:extLst>
              <a:ext uri="{FF2B5EF4-FFF2-40B4-BE49-F238E27FC236}">
                <a16:creationId xmlns:a16="http://schemas.microsoft.com/office/drawing/2014/main" id="{89F34BB3-2338-B703-820A-53505BF84855}"/>
              </a:ext>
            </a:extLst>
          </p:cNvPr>
          <p:cNvSpPr txBox="1"/>
          <p:nvPr/>
        </p:nvSpPr>
        <p:spPr>
          <a:xfrm>
            <a:off x="55245" y="7980557"/>
            <a:ext cx="6400800" cy="1477328"/>
          </a:xfrm>
          <a:prstGeom prst="rect">
            <a:avLst/>
          </a:prstGeom>
          <a:noFill/>
        </p:spPr>
        <p:txBody>
          <a:bodyPr wrap="square" rtlCol="0">
            <a:spAutoFit/>
          </a:bodyPr>
          <a:lstStyle/>
          <a:p>
            <a:r>
              <a:rPr lang="en-US" sz="2400" b="1" dirty="0">
                <a:solidFill>
                  <a:srgbClr val="003399"/>
                </a:solidFill>
              </a:rPr>
              <a:t>  DOWNSIDE. </a:t>
            </a:r>
            <a:br>
              <a:rPr lang="en-US" sz="2400" b="1" dirty="0">
                <a:solidFill>
                  <a:srgbClr val="003399"/>
                </a:solidFill>
              </a:rPr>
            </a:br>
            <a:r>
              <a:rPr lang="en-US" sz="2400" b="1" dirty="0">
                <a:solidFill>
                  <a:srgbClr val="003399"/>
                </a:solidFill>
              </a:rPr>
              <a:t>  - All facing High Cost of 1-off Dev</a:t>
            </a:r>
            <a:r>
              <a:rPr lang="en-US" sz="2000" b="1" dirty="0">
                <a:solidFill>
                  <a:srgbClr val="003399"/>
                </a:solidFill>
              </a:rPr>
              <a:t>.</a:t>
            </a:r>
          </a:p>
          <a:p>
            <a:r>
              <a:rPr lang="en-US" sz="2400" b="1" dirty="0">
                <a:solidFill>
                  <a:srgbClr val="003399"/>
                </a:solidFill>
              </a:rPr>
              <a:t>  - Other 26 States, not Even Started.</a:t>
            </a:r>
          </a:p>
          <a:p>
            <a:endParaRPr lang="en-US" sz="1600" b="1" dirty="0">
              <a:solidFill>
                <a:srgbClr val="003399"/>
              </a:solidFill>
            </a:endParaRPr>
          </a:p>
        </p:txBody>
      </p:sp>
      <p:sp>
        <p:nvSpPr>
          <p:cNvPr id="2" name="TextBox 1">
            <a:extLst>
              <a:ext uri="{FF2B5EF4-FFF2-40B4-BE49-F238E27FC236}">
                <a16:creationId xmlns:a16="http://schemas.microsoft.com/office/drawing/2014/main" id="{5E9E03BD-C6F9-1053-3AEA-F41D4D6D1DA3}"/>
              </a:ext>
            </a:extLst>
          </p:cNvPr>
          <p:cNvSpPr txBox="1"/>
          <p:nvPr/>
        </p:nvSpPr>
        <p:spPr>
          <a:xfrm>
            <a:off x="11125200" y="8800994"/>
            <a:ext cx="6690043" cy="707886"/>
          </a:xfrm>
          <a:prstGeom prst="rect">
            <a:avLst/>
          </a:prstGeom>
          <a:noFill/>
        </p:spPr>
        <p:txBody>
          <a:bodyPr wrap="square" rtlCol="0">
            <a:spAutoFit/>
          </a:bodyPr>
          <a:lstStyle/>
          <a:p>
            <a:pPr algn="ctr"/>
            <a:r>
              <a:rPr lang="en-US" sz="2000" b="1" dirty="0">
                <a:solidFill>
                  <a:srgbClr val="003399"/>
                </a:solidFill>
              </a:rPr>
              <a:t>SOURCE: Washington State Spatial Data Division     </a:t>
            </a:r>
            <a:br>
              <a:rPr lang="en-US" sz="2000" b="1" dirty="0">
                <a:solidFill>
                  <a:srgbClr val="003399"/>
                </a:solidFill>
              </a:rPr>
            </a:br>
            <a:r>
              <a:rPr lang="en-US" sz="2000" b="1" dirty="0">
                <a:solidFill>
                  <a:srgbClr val="003399"/>
                </a:solidFill>
              </a:rPr>
              <a:t>                 </a:t>
            </a:r>
            <a:r>
              <a:rPr lang="en-US" b="1" dirty="0">
                <a:solidFill>
                  <a:srgbClr val="003399"/>
                </a:solidFill>
              </a:rPr>
              <a:t>https://geo.wa.gov/maps/current-parcels</a:t>
            </a:r>
            <a:endParaRPr lang="en-US" sz="1400" b="1" dirty="0">
              <a:solidFill>
                <a:srgbClr val="003399"/>
              </a:solidFill>
            </a:endParaRPr>
          </a:p>
        </p:txBody>
      </p:sp>
    </p:spTree>
    <p:extLst>
      <p:ext uri="{BB962C8B-B14F-4D97-AF65-F5344CB8AC3E}">
        <p14:creationId xmlns:p14="http://schemas.microsoft.com/office/powerpoint/2010/main" val="2107062470"/>
      </p:ext>
    </p:extLst>
  </p:cSld>
  <p:clrMapOvr>
    <a:masterClrMapping/>
  </p:clrMapOvr>
  <p:transition spd="slow">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TextBox 33">
            <a:extLst>
              <a:ext uri="{FF2B5EF4-FFF2-40B4-BE49-F238E27FC236}">
                <a16:creationId xmlns:a16="http://schemas.microsoft.com/office/drawing/2014/main" id="{DFBD8F38-ED63-DFBD-C867-9AA483516662}"/>
              </a:ext>
            </a:extLst>
          </p:cNvPr>
          <p:cNvSpPr txBox="1"/>
          <p:nvPr/>
        </p:nvSpPr>
        <p:spPr>
          <a:xfrm>
            <a:off x="7620" y="-67960"/>
            <a:ext cx="18211104" cy="738664"/>
          </a:xfrm>
          <a:prstGeom prst="rect">
            <a:avLst/>
          </a:prstGeom>
          <a:noFill/>
        </p:spPr>
        <p:txBody>
          <a:bodyPr wrap="square">
            <a:spAutoFit/>
          </a:bodyPr>
          <a:lstStyle/>
          <a:p>
            <a:r>
              <a:rPr lang="en-US" sz="4200" b="1" dirty="0">
                <a:solidFill>
                  <a:srgbClr val="2D3B68"/>
                </a:solidFill>
                <a:latin typeface="Arial Black" panose="020B0A04020102020204" pitchFamily="34" charset="0"/>
              </a:rPr>
              <a:t>PROBLEM</a:t>
            </a:r>
          </a:p>
        </p:txBody>
      </p:sp>
      <p:sp>
        <p:nvSpPr>
          <p:cNvPr id="36" name="TextBox 35">
            <a:extLst>
              <a:ext uri="{FF2B5EF4-FFF2-40B4-BE49-F238E27FC236}">
                <a16:creationId xmlns:a16="http://schemas.microsoft.com/office/drawing/2014/main" id="{7B95D2C8-FA4F-4D6A-EDFC-8482EFFF592A}"/>
              </a:ext>
            </a:extLst>
          </p:cNvPr>
          <p:cNvSpPr txBox="1"/>
          <p:nvPr/>
        </p:nvSpPr>
        <p:spPr>
          <a:xfrm>
            <a:off x="423749" y="1106624"/>
            <a:ext cx="7554077" cy="2585323"/>
          </a:xfrm>
          <a:prstGeom prst="rect">
            <a:avLst/>
          </a:prstGeom>
          <a:noFill/>
        </p:spPr>
        <p:txBody>
          <a:bodyPr wrap="square">
            <a:spAutoFit/>
          </a:bodyPr>
          <a:lstStyle/>
          <a:p>
            <a:r>
              <a:rPr lang="en-US" sz="5400" b="1" cap="all" dirty="0">
                <a:solidFill>
                  <a:srgbClr val="F56B62"/>
                </a:solidFill>
                <a:latin typeface="Calibri" panose="020F0502020204030204"/>
              </a:rPr>
              <a:t>No Common </a:t>
            </a:r>
          </a:p>
          <a:p>
            <a:r>
              <a:rPr lang="en-US" sz="5400" b="1" cap="all" dirty="0">
                <a:solidFill>
                  <a:srgbClr val="F56B62"/>
                </a:solidFill>
                <a:latin typeface="Calibri" panose="020F0502020204030204"/>
              </a:rPr>
              <a:t>Indexing</a:t>
            </a:r>
            <a:r>
              <a:rPr lang="en-US" sz="5400" b="1" dirty="0">
                <a:solidFill>
                  <a:srgbClr val="F56B62"/>
                </a:solidFill>
                <a:latin typeface="Calibri" panose="020F0502020204030204"/>
              </a:rPr>
              <a:t> </a:t>
            </a:r>
          </a:p>
          <a:p>
            <a:endParaRPr lang="en-US" sz="5400" b="1" dirty="0">
              <a:solidFill>
                <a:srgbClr val="F56B62"/>
              </a:solidFill>
              <a:latin typeface="Calibri" panose="020F0502020204030204"/>
            </a:endParaRPr>
          </a:p>
        </p:txBody>
      </p:sp>
      <p:sp>
        <p:nvSpPr>
          <p:cNvPr id="76" name="Rectangle 75">
            <a:extLst>
              <a:ext uri="{FF2B5EF4-FFF2-40B4-BE49-F238E27FC236}">
                <a16:creationId xmlns:a16="http://schemas.microsoft.com/office/drawing/2014/main" id="{4825A55C-06BC-1634-0EF4-D5D7010C9C7D}"/>
              </a:ext>
            </a:extLst>
          </p:cNvPr>
          <p:cNvSpPr/>
          <p:nvPr/>
        </p:nvSpPr>
        <p:spPr>
          <a:xfrm>
            <a:off x="10251059" y="7605125"/>
            <a:ext cx="3250442" cy="1486113"/>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anchor="ctr"/>
          <a:lstStyle/>
          <a:p>
            <a:pPr>
              <a:defRPr/>
            </a:pPr>
            <a:endParaRPr lang="en-US" sz="1500" dirty="0"/>
          </a:p>
        </p:txBody>
      </p:sp>
      <p:sp>
        <p:nvSpPr>
          <p:cNvPr id="77" name="TextBox 76">
            <a:extLst>
              <a:ext uri="{FF2B5EF4-FFF2-40B4-BE49-F238E27FC236}">
                <a16:creationId xmlns:a16="http://schemas.microsoft.com/office/drawing/2014/main" id="{F84ACECB-541B-231B-98C0-4FCE3E7AAEE3}"/>
              </a:ext>
            </a:extLst>
          </p:cNvPr>
          <p:cNvSpPr txBox="1"/>
          <p:nvPr/>
        </p:nvSpPr>
        <p:spPr bwMode="auto">
          <a:xfrm>
            <a:off x="10205385" y="7603071"/>
            <a:ext cx="3400851" cy="1384995"/>
          </a:xfrm>
          <a:prstGeom prst="rect">
            <a:avLst/>
          </a:prstGeom>
          <a:noFill/>
        </p:spPr>
        <p:txBody>
          <a:bodyPr wrap="square">
            <a:spAutoFit/>
          </a:bodyPr>
          <a:lstStyle/>
          <a:p>
            <a:pPr>
              <a:defRPr/>
            </a:pPr>
            <a:r>
              <a:rPr lang="en-US" sz="2100" spc="-150" dirty="0">
                <a:solidFill>
                  <a:srgbClr val="FFFF00"/>
                </a:solidFill>
              </a:rPr>
              <a:t>PROPRIETARY</a:t>
            </a:r>
            <a:r>
              <a:rPr lang="en-US" sz="2100" b="1" spc="-150" dirty="0">
                <a:solidFill>
                  <a:srgbClr val="FFFF00"/>
                </a:solidFill>
              </a:rPr>
              <a:t> </a:t>
            </a:r>
            <a:r>
              <a:rPr lang="en-US" sz="2100" spc="-150" dirty="0">
                <a:solidFill>
                  <a:srgbClr val="FFFF00"/>
                </a:solidFill>
              </a:rPr>
              <a:t>Index</a:t>
            </a:r>
            <a:r>
              <a:rPr lang="en-US" sz="2100" spc="-150" baseline="-25000" dirty="0">
                <a:solidFill>
                  <a:srgbClr val="FFFF00"/>
                </a:solidFill>
              </a:rPr>
              <a:t>1  </a:t>
            </a:r>
            <a:r>
              <a:rPr lang="en-US" sz="2100" spc="-150" dirty="0">
                <a:solidFill>
                  <a:schemeClr val="bg1"/>
                </a:solidFill>
              </a:rPr>
              <a:t>Attributes</a:t>
            </a:r>
            <a:r>
              <a:rPr lang="en-US" sz="2100" spc="-150" baseline="-25000" dirty="0">
                <a:solidFill>
                  <a:schemeClr val="bg1"/>
                </a:solidFill>
              </a:rPr>
              <a:t>1</a:t>
            </a:r>
            <a:r>
              <a:rPr lang="en-US" sz="2100" spc="-150" dirty="0">
                <a:solidFill>
                  <a:schemeClr val="bg1"/>
                </a:solidFill>
              </a:rPr>
              <a:t> </a:t>
            </a:r>
            <a:endParaRPr lang="en-US" sz="2100" spc="-150" baseline="-25000" dirty="0">
              <a:solidFill>
                <a:schemeClr val="bg1"/>
              </a:solidFill>
            </a:endParaRPr>
          </a:p>
          <a:p>
            <a:pPr>
              <a:defRPr/>
            </a:pPr>
            <a:r>
              <a:rPr lang="en-US" sz="2100" spc="-150" dirty="0">
                <a:solidFill>
                  <a:srgbClr val="FFFF00"/>
                </a:solidFill>
              </a:rPr>
              <a:t>PROPRIETARY</a:t>
            </a:r>
            <a:r>
              <a:rPr lang="en-US" sz="2100" b="1" spc="-150" dirty="0">
                <a:solidFill>
                  <a:srgbClr val="FFFF00"/>
                </a:solidFill>
              </a:rPr>
              <a:t> </a:t>
            </a:r>
            <a:r>
              <a:rPr lang="en-US" sz="2100" spc="-150" dirty="0">
                <a:solidFill>
                  <a:srgbClr val="FFFF00"/>
                </a:solidFill>
              </a:rPr>
              <a:t>Index</a:t>
            </a:r>
            <a:r>
              <a:rPr lang="en-US" sz="2100" spc="-150" baseline="-25000" dirty="0">
                <a:solidFill>
                  <a:srgbClr val="FFFF00"/>
                </a:solidFill>
              </a:rPr>
              <a:t>2  </a:t>
            </a:r>
            <a:r>
              <a:rPr lang="en-US" sz="2100" spc="-150" dirty="0">
                <a:solidFill>
                  <a:schemeClr val="bg1"/>
                </a:solidFill>
              </a:rPr>
              <a:t>Attributes</a:t>
            </a:r>
            <a:r>
              <a:rPr lang="en-US" sz="2100" spc="-150" baseline="-25000" dirty="0">
                <a:solidFill>
                  <a:schemeClr val="bg1"/>
                </a:solidFill>
              </a:rPr>
              <a:t>2</a:t>
            </a:r>
            <a:r>
              <a:rPr lang="en-US" sz="2100" spc="-150" dirty="0">
                <a:solidFill>
                  <a:schemeClr val="bg1"/>
                </a:solidFill>
              </a:rPr>
              <a:t> </a:t>
            </a:r>
            <a:endParaRPr lang="en-US" sz="2100" spc="-150" baseline="-25000" dirty="0">
              <a:solidFill>
                <a:schemeClr val="bg1"/>
              </a:solidFill>
            </a:endParaRPr>
          </a:p>
          <a:p>
            <a:pPr>
              <a:defRPr/>
            </a:pPr>
            <a:r>
              <a:rPr lang="en-US" sz="2100" spc="-150" dirty="0">
                <a:solidFill>
                  <a:srgbClr val="FFFF00"/>
                </a:solidFill>
              </a:rPr>
              <a:t>PROPRIETARY</a:t>
            </a:r>
            <a:r>
              <a:rPr lang="en-US" sz="2100" b="1" spc="-150" dirty="0">
                <a:solidFill>
                  <a:srgbClr val="FFFF00"/>
                </a:solidFill>
              </a:rPr>
              <a:t> </a:t>
            </a:r>
            <a:r>
              <a:rPr lang="en-US" sz="2100" spc="-150" dirty="0">
                <a:solidFill>
                  <a:srgbClr val="FFFF00"/>
                </a:solidFill>
              </a:rPr>
              <a:t>Index</a:t>
            </a:r>
            <a:r>
              <a:rPr lang="en-US" sz="2100" spc="-150" baseline="-25000" dirty="0">
                <a:solidFill>
                  <a:srgbClr val="FFFF00"/>
                </a:solidFill>
              </a:rPr>
              <a:t>3  </a:t>
            </a:r>
            <a:r>
              <a:rPr lang="en-US" sz="2100" spc="-150" dirty="0">
                <a:solidFill>
                  <a:schemeClr val="bg1"/>
                </a:solidFill>
              </a:rPr>
              <a:t>Attributes</a:t>
            </a:r>
            <a:r>
              <a:rPr lang="en-US" sz="2100" spc="-150" baseline="-25000" dirty="0">
                <a:solidFill>
                  <a:schemeClr val="bg1"/>
                </a:solidFill>
              </a:rPr>
              <a:t>3</a:t>
            </a:r>
            <a:r>
              <a:rPr lang="en-US" sz="2100" spc="-150" dirty="0">
                <a:solidFill>
                  <a:schemeClr val="bg1"/>
                </a:solidFill>
              </a:rPr>
              <a:t> </a:t>
            </a:r>
            <a:endParaRPr lang="en-US" sz="2100" spc="-150" baseline="-25000" dirty="0">
              <a:solidFill>
                <a:schemeClr val="bg1"/>
              </a:solidFill>
            </a:endParaRPr>
          </a:p>
          <a:p>
            <a:pPr>
              <a:defRPr/>
            </a:pPr>
            <a:r>
              <a:rPr lang="en-US" sz="2100" spc="-150" dirty="0">
                <a:solidFill>
                  <a:srgbClr val="FFFF00"/>
                </a:solidFill>
              </a:rPr>
              <a:t>PROPRIETARY</a:t>
            </a:r>
            <a:r>
              <a:rPr lang="en-US" sz="2100" b="1" spc="-150" dirty="0">
                <a:solidFill>
                  <a:srgbClr val="FFFF00"/>
                </a:solidFill>
              </a:rPr>
              <a:t> </a:t>
            </a:r>
            <a:r>
              <a:rPr lang="en-US" sz="2100" spc="-150" dirty="0">
                <a:solidFill>
                  <a:srgbClr val="FFFF00"/>
                </a:solidFill>
              </a:rPr>
              <a:t>Index</a:t>
            </a:r>
            <a:r>
              <a:rPr lang="en-US" sz="2100" spc="-150" baseline="-25000" dirty="0">
                <a:solidFill>
                  <a:srgbClr val="FFFF00"/>
                </a:solidFill>
              </a:rPr>
              <a:t>4  </a:t>
            </a:r>
            <a:r>
              <a:rPr lang="en-US" sz="2100" spc="-150" dirty="0">
                <a:solidFill>
                  <a:schemeClr val="bg1"/>
                </a:solidFill>
              </a:rPr>
              <a:t>Attributes</a:t>
            </a:r>
            <a:r>
              <a:rPr lang="en-US" sz="2100" spc="-150" baseline="-25000" dirty="0">
                <a:solidFill>
                  <a:schemeClr val="bg1"/>
                </a:solidFill>
              </a:rPr>
              <a:t>4</a:t>
            </a:r>
            <a:endParaRPr lang="en-US" sz="1575" spc="-150" dirty="0">
              <a:solidFill>
                <a:schemeClr val="bg1"/>
              </a:solidFill>
            </a:endParaRPr>
          </a:p>
        </p:txBody>
      </p:sp>
      <p:sp>
        <p:nvSpPr>
          <p:cNvPr id="78" name="TextBox 77">
            <a:extLst>
              <a:ext uri="{FF2B5EF4-FFF2-40B4-BE49-F238E27FC236}">
                <a16:creationId xmlns:a16="http://schemas.microsoft.com/office/drawing/2014/main" id="{D8ABA80C-196B-D7B2-4FB9-632ABF2CDF0F}"/>
              </a:ext>
            </a:extLst>
          </p:cNvPr>
          <p:cNvSpPr txBox="1"/>
          <p:nvPr/>
        </p:nvSpPr>
        <p:spPr>
          <a:xfrm>
            <a:off x="14291550" y="7619616"/>
            <a:ext cx="2573298" cy="1384995"/>
          </a:xfrm>
          <a:prstGeom prst="rect">
            <a:avLst/>
          </a:prstGeom>
          <a:solidFill>
            <a:srgbClr val="F57976"/>
          </a:solidFill>
          <a:ln w="19050">
            <a:solidFill>
              <a:schemeClr val="tx1"/>
            </a:solidFill>
          </a:ln>
        </p:spPr>
        <p:txBody>
          <a:bodyPr wrap="square">
            <a:spAutoFit/>
          </a:bodyPr>
          <a:lstStyle/>
          <a:p>
            <a:pPr>
              <a:defRPr/>
            </a:pPr>
            <a:r>
              <a:rPr lang="en-US" sz="2100" spc="-150" dirty="0">
                <a:solidFill>
                  <a:schemeClr val="bg1"/>
                </a:solidFill>
              </a:rPr>
              <a:t>APN</a:t>
            </a:r>
            <a:r>
              <a:rPr lang="en-US" sz="2100" spc="-150" baseline="-25000" dirty="0">
                <a:solidFill>
                  <a:schemeClr val="bg1"/>
                </a:solidFill>
              </a:rPr>
              <a:t>1   </a:t>
            </a:r>
            <a:r>
              <a:rPr lang="en-US" sz="2100" spc="-150" dirty="0">
                <a:solidFill>
                  <a:schemeClr val="bg1"/>
                </a:solidFill>
              </a:rPr>
              <a:t>Attributes</a:t>
            </a:r>
            <a:r>
              <a:rPr lang="en-US" sz="2100" spc="-150" baseline="-25000" dirty="0">
                <a:solidFill>
                  <a:schemeClr val="bg1"/>
                </a:solidFill>
              </a:rPr>
              <a:t>1</a:t>
            </a:r>
            <a:r>
              <a:rPr lang="en-US" sz="2100" spc="-150" dirty="0">
                <a:solidFill>
                  <a:srgbClr val="FFFF00"/>
                </a:solidFill>
              </a:rPr>
              <a:t>  OPN</a:t>
            </a:r>
            <a:r>
              <a:rPr lang="en-US" sz="2100" spc="-150" baseline="-25000" dirty="0">
                <a:solidFill>
                  <a:srgbClr val="FFFF00"/>
                </a:solidFill>
              </a:rPr>
              <a:t>1</a:t>
            </a:r>
            <a:r>
              <a:rPr lang="en-US" sz="2100" spc="-150" dirty="0">
                <a:solidFill>
                  <a:schemeClr val="bg1"/>
                </a:solidFill>
              </a:rPr>
              <a:t> </a:t>
            </a:r>
            <a:endParaRPr lang="en-US" sz="2100" spc="-150" baseline="-25000" dirty="0">
              <a:solidFill>
                <a:schemeClr val="bg1"/>
              </a:solidFill>
            </a:endParaRPr>
          </a:p>
          <a:p>
            <a:pPr>
              <a:defRPr/>
            </a:pPr>
            <a:r>
              <a:rPr lang="en-US" sz="2100" spc="-150" dirty="0">
                <a:solidFill>
                  <a:schemeClr val="bg1"/>
                </a:solidFill>
              </a:rPr>
              <a:t>APN</a:t>
            </a:r>
            <a:r>
              <a:rPr lang="en-US" sz="2100" spc="-150" baseline="-25000" dirty="0">
                <a:solidFill>
                  <a:schemeClr val="bg1"/>
                </a:solidFill>
              </a:rPr>
              <a:t>2   </a:t>
            </a:r>
            <a:r>
              <a:rPr lang="en-US" sz="2100" spc="-150" dirty="0">
                <a:solidFill>
                  <a:schemeClr val="bg1"/>
                </a:solidFill>
              </a:rPr>
              <a:t>Attributes</a:t>
            </a:r>
            <a:r>
              <a:rPr lang="en-US" sz="2100" spc="-150" baseline="-25000" dirty="0">
                <a:solidFill>
                  <a:schemeClr val="bg1"/>
                </a:solidFill>
              </a:rPr>
              <a:t>2</a:t>
            </a:r>
            <a:r>
              <a:rPr lang="en-US" sz="2100" spc="-150" dirty="0">
                <a:solidFill>
                  <a:srgbClr val="FFFF00"/>
                </a:solidFill>
              </a:rPr>
              <a:t>  OPN</a:t>
            </a:r>
            <a:r>
              <a:rPr lang="en-US" sz="2100" spc="-150" baseline="-25000" dirty="0">
                <a:solidFill>
                  <a:srgbClr val="FFFF00"/>
                </a:solidFill>
              </a:rPr>
              <a:t>2</a:t>
            </a:r>
            <a:r>
              <a:rPr lang="en-US" sz="2100" spc="-150" dirty="0">
                <a:solidFill>
                  <a:schemeClr val="bg1"/>
                </a:solidFill>
              </a:rPr>
              <a:t> </a:t>
            </a:r>
          </a:p>
          <a:p>
            <a:pPr>
              <a:defRPr/>
            </a:pPr>
            <a:r>
              <a:rPr lang="en-US" sz="2100" spc="-150" dirty="0">
                <a:solidFill>
                  <a:schemeClr val="bg1"/>
                </a:solidFill>
              </a:rPr>
              <a:t>APN</a:t>
            </a:r>
            <a:r>
              <a:rPr lang="en-US" sz="2100" spc="-150" baseline="-25000" dirty="0">
                <a:solidFill>
                  <a:schemeClr val="bg1"/>
                </a:solidFill>
              </a:rPr>
              <a:t>3   </a:t>
            </a:r>
            <a:r>
              <a:rPr lang="en-US" sz="2100" spc="-150" dirty="0">
                <a:solidFill>
                  <a:schemeClr val="bg1"/>
                </a:solidFill>
              </a:rPr>
              <a:t>Attributes</a:t>
            </a:r>
            <a:r>
              <a:rPr lang="en-US" sz="2100" spc="-150" baseline="-25000" dirty="0">
                <a:solidFill>
                  <a:schemeClr val="bg1"/>
                </a:solidFill>
              </a:rPr>
              <a:t>3</a:t>
            </a:r>
            <a:r>
              <a:rPr lang="en-US" sz="2100" spc="-150" dirty="0">
                <a:solidFill>
                  <a:srgbClr val="FFFF00"/>
                </a:solidFill>
              </a:rPr>
              <a:t>  OPN</a:t>
            </a:r>
            <a:r>
              <a:rPr lang="en-US" sz="2100" spc="-150" baseline="-25000" dirty="0">
                <a:solidFill>
                  <a:srgbClr val="FFFF00"/>
                </a:solidFill>
              </a:rPr>
              <a:t>3</a:t>
            </a:r>
            <a:r>
              <a:rPr lang="en-US" sz="2100" spc="-150" dirty="0">
                <a:solidFill>
                  <a:schemeClr val="bg1"/>
                </a:solidFill>
              </a:rPr>
              <a:t> </a:t>
            </a:r>
          </a:p>
          <a:p>
            <a:pPr>
              <a:defRPr/>
            </a:pPr>
            <a:r>
              <a:rPr lang="en-US" sz="2100" spc="-150" dirty="0">
                <a:solidFill>
                  <a:schemeClr val="bg1"/>
                </a:solidFill>
              </a:rPr>
              <a:t>APN</a:t>
            </a:r>
            <a:r>
              <a:rPr lang="en-US" sz="2100" spc="-150" baseline="-25000" dirty="0">
                <a:solidFill>
                  <a:schemeClr val="bg1"/>
                </a:solidFill>
              </a:rPr>
              <a:t>4   </a:t>
            </a:r>
            <a:r>
              <a:rPr lang="en-US" sz="2100" spc="-150" dirty="0">
                <a:solidFill>
                  <a:schemeClr val="bg1"/>
                </a:solidFill>
              </a:rPr>
              <a:t>Attributes</a:t>
            </a:r>
            <a:r>
              <a:rPr lang="en-US" sz="2100" spc="-150" baseline="-25000" dirty="0">
                <a:solidFill>
                  <a:schemeClr val="bg1"/>
                </a:solidFill>
              </a:rPr>
              <a:t>4</a:t>
            </a:r>
            <a:r>
              <a:rPr lang="en-US" sz="2100" spc="-150" dirty="0">
                <a:solidFill>
                  <a:srgbClr val="FFFF00"/>
                </a:solidFill>
              </a:rPr>
              <a:t>  OPN</a:t>
            </a:r>
            <a:r>
              <a:rPr lang="en-US" sz="2100" spc="-150" baseline="-25000" dirty="0">
                <a:solidFill>
                  <a:srgbClr val="FFFF00"/>
                </a:solidFill>
              </a:rPr>
              <a:t>4</a:t>
            </a:r>
            <a:r>
              <a:rPr lang="en-US" sz="2100" spc="-150" dirty="0">
                <a:solidFill>
                  <a:schemeClr val="bg1"/>
                </a:solidFill>
              </a:rPr>
              <a:t> </a:t>
            </a:r>
          </a:p>
        </p:txBody>
      </p:sp>
      <p:sp>
        <p:nvSpPr>
          <p:cNvPr id="79" name="Arrow: Left-Right 78">
            <a:extLst>
              <a:ext uri="{FF2B5EF4-FFF2-40B4-BE49-F238E27FC236}">
                <a16:creationId xmlns:a16="http://schemas.microsoft.com/office/drawing/2014/main" id="{AA8C5462-5D3F-A110-B2E1-16B6528EDE24}"/>
              </a:ext>
            </a:extLst>
          </p:cNvPr>
          <p:cNvSpPr/>
          <p:nvPr/>
        </p:nvSpPr>
        <p:spPr>
          <a:xfrm>
            <a:off x="13120950" y="7919168"/>
            <a:ext cx="1554486" cy="920097"/>
          </a:xfrm>
          <a:prstGeom prst="leftRightArrow">
            <a:avLst/>
          </a:prstGeom>
          <a:solidFill>
            <a:srgbClr val="FFFFCC">
              <a:alpha val="38039"/>
            </a:srgbClr>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defRPr/>
            </a:pPr>
            <a:endParaRPr lang="en-US" b="1" dirty="0">
              <a:solidFill>
                <a:schemeClr val="tx1"/>
              </a:solidFill>
            </a:endParaRPr>
          </a:p>
        </p:txBody>
      </p:sp>
      <p:sp>
        <p:nvSpPr>
          <p:cNvPr id="80" name="TextBox 41">
            <a:extLst>
              <a:ext uri="{FF2B5EF4-FFF2-40B4-BE49-F238E27FC236}">
                <a16:creationId xmlns:a16="http://schemas.microsoft.com/office/drawing/2014/main" id="{A7F8C2F5-EF8D-3806-5E35-B1414174F190}"/>
              </a:ext>
            </a:extLst>
          </p:cNvPr>
          <p:cNvSpPr txBox="1">
            <a:spLocks noChangeArrowheads="1"/>
          </p:cNvSpPr>
          <p:nvPr/>
        </p:nvSpPr>
        <p:spPr bwMode="auto">
          <a:xfrm>
            <a:off x="13120950" y="8137700"/>
            <a:ext cx="137321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a:r>
              <a:rPr lang="en-US" altLang="en-US" sz="2400" b="1" dirty="0"/>
              <a:t>NO JOIN</a:t>
            </a:r>
          </a:p>
        </p:txBody>
      </p:sp>
      <p:sp>
        <p:nvSpPr>
          <p:cNvPr id="81" name="TextBox 80">
            <a:extLst>
              <a:ext uri="{FF2B5EF4-FFF2-40B4-BE49-F238E27FC236}">
                <a16:creationId xmlns:a16="http://schemas.microsoft.com/office/drawing/2014/main" id="{788AE05C-9C96-A6EB-9C52-46813119A39A}"/>
              </a:ext>
            </a:extLst>
          </p:cNvPr>
          <p:cNvSpPr txBox="1"/>
          <p:nvPr/>
        </p:nvSpPr>
        <p:spPr>
          <a:xfrm>
            <a:off x="9914540" y="7134725"/>
            <a:ext cx="3766061" cy="507831"/>
          </a:xfrm>
          <a:prstGeom prst="rect">
            <a:avLst/>
          </a:prstGeom>
          <a:noFill/>
        </p:spPr>
        <p:txBody>
          <a:bodyPr wrap="square">
            <a:spAutoFit/>
          </a:bodyPr>
          <a:lstStyle/>
          <a:p>
            <a:pPr algn="ctr"/>
            <a:r>
              <a:rPr lang="en-US" sz="2700" b="1" dirty="0">
                <a:solidFill>
                  <a:srgbClr val="003399"/>
                </a:solidFill>
                <a:latin typeface="Calibri" panose="020F0502020204030204"/>
              </a:rPr>
              <a:t>Data HUB No NPNs</a:t>
            </a:r>
            <a:endParaRPr lang="en-US" sz="2700" dirty="0"/>
          </a:p>
        </p:txBody>
      </p:sp>
      <p:sp>
        <p:nvSpPr>
          <p:cNvPr id="82" name="TextBox 81">
            <a:extLst>
              <a:ext uri="{FF2B5EF4-FFF2-40B4-BE49-F238E27FC236}">
                <a16:creationId xmlns:a16="http://schemas.microsoft.com/office/drawing/2014/main" id="{8CF5013F-92A1-DD92-8672-1809FD978177}"/>
              </a:ext>
            </a:extLst>
          </p:cNvPr>
          <p:cNvSpPr txBox="1"/>
          <p:nvPr/>
        </p:nvSpPr>
        <p:spPr>
          <a:xfrm>
            <a:off x="13864020" y="7149312"/>
            <a:ext cx="3250440" cy="507831"/>
          </a:xfrm>
          <a:prstGeom prst="rect">
            <a:avLst/>
          </a:prstGeom>
          <a:noFill/>
        </p:spPr>
        <p:txBody>
          <a:bodyPr wrap="square">
            <a:spAutoFit/>
          </a:bodyPr>
          <a:lstStyle/>
          <a:p>
            <a:pPr algn="ctr"/>
            <a:r>
              <a:rPr lang="en-US" sz="2700" b="1" dirty="0">
                <a:solidFill>
                  <a:srgbClr val="003399"/>
                </a:solidFill>
                <a:latin typeface="Calibri" panose="020F0502020204030204"/>
              </a:rPr>
              <a:t>Cannot Be Joined</a:t>
            </a:r>
          </a:p>
        </p:txBody>
      </p:sp>
      <p:grpSp>
        <p:nvGrpSpPr>
          <p:cNvPr id="13" name="Group 12">
            <a:extLst>
              <a:ext uri="{FF2B5EF4-FFF2-40B4-BE49-F238E27FC236}">
                <a16:creationId xmlns:a16="http://schemas.microsoft.com/office/drawing/2014/main" id="{33FB462A-0EE2-44B1-12AF-95C2C1AA1BA5}"/>
              </a:ext>
            </a:extLst>
          </p:cNvPr>
          <p:cNvGrpSpPr/>
          <p:nvPr/>
        </p:nvGrpSpPr>
        <p:grpSpPr>
          <a:xfrm>
            <a:off x="11122976" y="1876624"/>
            <a:ext cx="4542710" cy="4471839"/>
            <a:chOff x="6004218" y="-369012"/>
            <a:chExt cx="3500386" cy="3190609"/>
          </a:xfrm>
        </p:grpSpPr>
        <p:pic>
          <p:nvPicPr>
            <p:cNvPr id="65" name="Picture 64">
              <a:extLst>
                <a:ext uri="{FF2B5EF4-FFF2-40B4-BE49-F238E27FC236}">
                  <a16:creationId xmlns:a16="http://schemas.microsoft.com/office/drawing/2014/main" id="{3FBCF2C6-2537-C2FA-516D-452D954FF241}"/>
                </a:ext>
              </a:extLst>
            </p:cNvPr>
            <p:cNvPicPr>
              <a:picLocks noChangeAspect="1"/>
            </p:cNvPicPr>
            <p:nvPr/>
          </p:nvPicPr>
          <p:blipFill>
            <a:blip r:embed="rId3"/>
            <a:stretch>
              <a:fillRect/>
            </a:stretch>
          </p:blipFill>
          <p:spPr>
            <a:xfrm>
              <a:off x="6904827" y="-369012"/>
              <a:ext cx="2599777" cy="1457472"/>
            </a:xfrm>
            <a:prstGeom prst="rect">
              <a:avLst/>
            </a:prstGeom>
            <a:ln w="28575">
              <a:solidFill>
                <a:srgbClr val="003399"/>
              </a:solidFill>
            </a:ln>
          </p:spPr>
        </p:pic>
        <p:sp>
          <p:nvSpPr>
            <p:cNvPr id="67" name="Arrow: Right 66">
              <a:extLst>
                <a:ext uri="{FF2B5EF4-FFF2-40B4-BE49-F238E27FC236}">
                  <a16:creationId xmlns:a16="http://schemas.microsoft.com/office/drawing/2014/main" id="{931CCD6B-ADCF-3A66-2BAA-18C5C5B4861B}"/>
                </a:ext>
              </a:extLst>
            </p:cNvPr>
            <p:cNvSpPr/>
            <p:nvPr/>
          </p:nvSpPr>
          <p:spPr>
            <a:xfrm rot="18054938">
              <a:off x="6581376" y="1017129"/>
              <a:ext cx="1654805" cy="489554"/>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cxnSp>
          <p:nvCxnSpPr>
            <p:cNvPr id="68" name="Straight Connector 67">
              <a:extLst>
                <a:ext uri="{FF2B5EF4-FFF2-40B4-BE49-F238E27FC236}">
                  <a16:creationId xmlns:a16="http://schemas.microsoft.com/office/drawing/2014/main" id="{7392185D-8915-C590-6891-8FE9DF2CFF32}"/>
                </a:ext>
              </a:extLst>
            </p:cNvPr>
            <p:cNvCxnSpPr>
              <a:cxnSpLocks/>
            </p:cNvCxnSpPr>
            <p:nvPr/>
          </p:nvCxnSpPr>
          <p:spPr>
            <a:xfrm flipH="1">
              <a:off x="7604190" y="237203"/>
              <a:ext cx="417862" cy="36026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8D07B513-11E2-E74F-E542-6E05972398B2}"/>
                </a:ext>
              </a:extLst>
            </p:cNvPr>
            <p:cNvCxnSpPr>
              <a:cxnSpLocks/>
            </p:cNvCxnSpPr>
            <p:nvPr/>
          </p:nvCxnSpPr>
          <p:spPr>
            <a:xfrm flipH="1" flipV="1">
              <a:off x="8008400" y="230755"/>
              <a:ext cx="279911" cy="107194"/>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3AA2F085-4422-BE3C-167A-F5EAC77D729F}"/>
                </a:ext>
              </a:extLst>
            </p:cNvPr>
            <p:cNvCxnSpPr>
              <a:cxnSpLocks/>
            </p:cNvCxnSpPr>
            <p:nvPr/>
          </p:nvCxnSpPr>
          <p:spPr>
            <a:xfrm flipH="1">
              <a:off x="7899999" y="333294"/>
              <a:ext cx="371379" cy="391904"/>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72" name="TextBox 71">
              <a:extLst>
                <a:ext uri="{FF2B5EF4-FFF2-40B4-BE49-F238E27FC236}">
                  <a16:creationId xmlns:a16="http://schemas.microsoft.com/office/drawing/2014/main" id="{111DB688-3A3A-34D8-DEF7-3C69ED91871E}"/>
                </a:ext>
              </a:extLst>
            </p:cNvPr>
            <p:cNvSpPr txBox="1"/>
            <p:nvPr/>
          </p:nvSpPr>
          <p:spPr>
            <a:xfrm>
              <a:off x="6596915" y="1273731"/>
              <a:ext cx="406951" cy="790543"/>
            </a:xfrm>
            <a:prstGeom prst="rect">
              <a:avLst/>
            </a:prstGeom>
            <a:noFill/>
          </p:spPr>
          <p:txBody>
            <a:bodyPr wrap="square" rtlCol="0">
              <a:spAutoFit/>
            </a:bodyPr>
            <a:lstStyle/>
            <a:p>
              <a:r>
                <a:rPr lang="en-US" sz="6600" b="1" dirty="0">
                  <a:solidFill>
                    <a:schemeClr val="accent4">
                      <a:lumMod val="75000"/>
                    </a:schemeClr>
                  </a:solidFill>
                </a:rPr>
                <a:t>?</a:t>
              </a:r>
            </a:p>
          </p:txBody>
        </p:sp>
        <p:pic>
          <p:nvPicPr>
            <p:cNvPr id="73" name="Picture 72">
              <a:extLst>
                <a:ext uri="{FF2B5EF4-FFF2-40B4-BE49-F238E27FC236}">
                  <a16:creationId xmlns:a16="http://schemas.microsoft.com/office/drawing/2014/main" id="{409C907B-26B9-169F-702A-449F5D9D1F25}"/>
                </a:ext>
              </a:extLst>
            </p:cNvPr>
            <p:cNvPicPr>
              <a:picLocks noChangeAspect="1"/>
            </p:cNvPicPr>
            <p:nvPr/>
          </p:nvPicPr>
          <p:blipFill>
            <a:blip r:embed="rId4">
              <a:clrChange>
                <a:clrFrom>
                  <a:srgbClr val="FFFFFF"/>
                </a:clrFrom>
                <a:clrTo>
                  <a:srgbClr val="FFFFFF">
                    <a:alpha val="0"/>
                  </a:srgbClr>
                </a:clrTo>
              </a:clrChange>
            </a:blip>
            <a:stretch>
              <a:fillRect/>
            </a:stretch>
          </p:blipFill>
          <p:spPr>
            <a:xfrm rot="1388586">
              <a:off x="6004218" y="1247750"/>
              <a:ext cx="1472968" cy="1573847"/>
            </a:xfrm>
            <a:prstGeom prst="rect">
              <a:avLst/>
            </a:prstGeom>
          </p:spPr>
        </p:pic>
        <p:sp>
          <p:nvSpPr>
            <p:cNvPr id="74" name="TextBox 73">
              <a:extLst>
                <a:ext uri="{FF2B5EF4-FFF2-40B4-BE49-F238E27FC236}">
                  <a16:creationId xmlns:a16="http://schemas.microsoft.com/office/drawing/2014/main" id="{215414D9-8931-E11A-D9A3-517CFEC92A28}"/>
                </a:ext>
              </a:extLst>
            </p:cNvPr>
            <p:cNvSpPr txBox="1"/>
            <p:nvPr/>
          </p:nvSpPr>
          <p:spPr>
            <a:xfrm rot="785762">
              <a:off x="6823575" y="494588"/>
              <a:ext cx="406951" cy="1054058"/>
            </a:xfrm>
            <a:prstGeom prst="rect">
              <a:avLst/>
            </a:prstGeom>
            <a:noFill/>
          </p:spPr>
          <p:txBody>
            <a:bodyPr wrap="square" rtlCol="0">
              <a:spAutoFit/>
            </a:bodyPr>
            <a:lstStyle/>
            <a:p>
              <a:r>
                <a:rPr lang="en-US" sz="9000" b="1" dirty="0">
                  <a:solidFill>
                    <a:schemeClr val="accent6">
                      <a:lumMod val="75000"/>
                    </a:schemeClr>
                  </a:solidFill>
                </a:rPr>
                <a:t>?</a:t>
              </a:r>
            </a:p>
          </p:txBody>
        </p:sp>
        <p:sp>
          <p:nvSpPr>
            <p:cNvPr id="75" name="TextBox 74">
              <a:extLst>
                <a:ext uri="{FF2B5EF4-FFF2-40B4-BE49-F238E27FC236}">
                  <a16:creationId xmlns:a16="http://schemas.microsoft.com/office/drawing/2014/main" id="{910D82BB-8E97-C202-35B5-9D858E56DEA8}"/>
                </a:ext>
              </a:extLst>
            </p:cNvPr>
            <p:cNvSpPr txBox="1"/>
            <p:nvPr/>
          </p:nvSpPr>
          <p:spPr>
            <a:xfrm>
              <a:off x="7400715" y="784476"/>
              <a:ext cx="406951" cy="1383450"/>
            </a:xfrm>
            <a:prstGeom prst="rect">
              <a:avLst/>
            </a:prstGeom>
            <a:noFill/>
          </p:spPr>
          <p:txBody>
            <a:bodyPr wrap="square" rtlCol="0">
              <a:spAutoFit/>
            </a:bodyPr>
            <a:lstStyle/>
            <a:p>
              <a:r>
                <a:rPr lang="en-US" sz="12000" b="1" dirty="0">
                  <a:solidFill>
                    <a:srgbClr val="F76862"/>
                  </a:solidFill>
                </a:rPr>
                <a:t>?</a:t>
              </a:r>
            </a:p>
          </p:txBody>
        </p:sp>
        <p:sp>
          <p:nvSpPr>
            <p:cNvPr id="20" name="TextBox 19">
              <a:extLst>
                <a:ext uri="{FF2B5EF4-FFF2-40B4-BE49-F238E27FC236}">
                  <a16:creationId xmlns:a16="http://schemas.microsoft.com/office/drawing/2014/main" id="{C6349555-F0B5-0C55-AB12-8EA4D7538330}"/>
                </a:ext>
              </a:extLst>
            </p:cNvPr>
            <p:cNvSpPr txBox="1"/>
            <p:nvPr/>
          </p:nvSpPr>
          <p:spPr>
            <a:xfrm>
              <a:off x="7298241" y="510137"/>
              <a:ext cx="406951" cy="790543"/>
            </a:xfrm>
            <a:prstGeom prst="rect">
              <a:avLst/>
            </a:prstGeom>
            <a:noFill/>
          </p:spPr>
          <p:txBody>
            <a:bodyPr wrap="square" rtlCol="0">
              <a:spAutoFit/>
            </a:bodyPr>
            <a:lstStyle/>
            <a:p>
              <a:r>
                <a:rPr lang="en-US" sz="6600" b="1" dirty="0">
                  <a:solidFill>
                    <a:schemeClr val="accent1">
                      <a:lumMod val="75000"/>
                    </a:schemeClr>
                  </a:solidFill>
                </a:rPr>
                <a:t>?</a:t>
              </a:r>
            </a:p>
          </p:txBody>
        </p:sp>
        <p:sp>
          <p:nvSpPr>
            <p:cNvPr id="21" name="Rectangle 20">
              <a:extLst>
                <a:ext uri="{FF2B5EF4-FFF2-40B4-BE49-F238E27FC236}">
                  <a16:creationId xmlns:a16="http://schemas.microsoft.com/office/drawing/2014/main" id="{CFADC63C-70DA-46B9-8C01-B9898D229E2C}"/>
                </a:ext>
              </a:extLst>
            </p:cNvPr>
            <p:cNvSpPr/>
            <p:nvPr/>
          </p:nvSpPr>
          <p:spPr>
            <a:xfrm>
              <a:off x="6126940" y="1792048"/>
              <a:ext cx="1055565" cy="393816"/>
            </a:xfrm>
            <a:prstGeom prst="rect">
              <a:avLst/>
            </a:prstGeom>
            <a:solidFill>
              <a:srgbClr val="00339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bg1"/>
                  </a:solidFill>
                  <a:latin typeface="Calibri" panose="020F0502020204030204"/>
                </a:rPr>
                <a:t>Nongraphic</a:t>
              </a:r>
              <a:r>
                <a:rPr lang="en-US" sz="1350" b="1" dirty="0">
                  <a:solidFill>
                    <a:schemeClr val="bg1"/>
                  </a:solidFill>
                  <a:latin typeface="Calibri" panose="020F0502020204030204"/>
                </a:rPr>
                <a:t> </a:t>
              </a:r>
              <a:br>
                <a:rPr lang="en-US" sz="1350" b="1" dirty="0">
                  <a:solidFill>
                    <a:schemeClr val="bg1"/>
                  </a:solidFill>
                  <a:latin typeface="Calibri" panose="020F0502020204030204"/>
                </a:rPr>
              </a:br>
              <a:r>
                <a:rPr lang="en-US" sz="1350" b="1" dirty="0">
                  <a:solidFill>
                    <a:schemeClr val="bg1"/>
                  </a:solidFill>
                  <a:latin typeface="Calibri" panose="020F0502020204030204"/>
                </a:rPr>
                <a:t>Record</a:t>
              </a:r>
              <a:endParaRPr lang="en-US" sz="1350" b="1" dirty="0">
                <a:solidFill>
                  <a:schemeClr val="bg1"/>
                </a:solidFill>
              </a:endParaRPr>
            </a:p>
          </p:txBody>
        </p:sp>
      </p:grpSp>
      <p:sp>
        <p:nvSpPr>
          <p:cNvPr id="23" name="TextBox 22">
            <a:extLst>
              <a:ext uri="{FF2B5EF4-FFF2-40B4-BE49-F238E27FC236}">
                <a16:creationId xmlns:a16="http://schemas.microsoft.com/office/drawing/2014/main" id="{E3C5DF67-7323-AB2B-C66F-792657D8C6EB}"/>
              </a:ext>
            </a:extLst>
          </p:cNvPr>
          <p:cNvSpPr txBox="1"/>
          <p:nvPr/>
        </p:nvSpPr>
        <p:spPr>
          <a:xfrm>
            <a:off x="9686405" y="1148611"/>
            <a:ext cx="7554078" cy="646331"/>
          </a:xfrm>
          <a:prstGeom prst="rect">
            <a:avLst/>
          </a:prstGeom>
          <a:noFill/>
        </p:spPr>
        <p:txBody>
          <a:bodyPr wrap="square">
            <a:spAutoFit/>
          </a:bodyPr>
          <a:lstStyle/>
          <a:p>
            <a:pPr algn="ctr"/>
            <a:r>
              <a:rPr lang="en-US" sz="3600" b="1" dirty="0">
                <a:solidFill>
                  <a:srgbClr val="F56B62"/>
                </a:solidFill>
                <a:latin typeface="Calibri" panose="020F0502020204030204"/>
              </a:rPr>
              <a:t>HARD TO LINK RECORDS TO MAP</a:t>
            </a:r>
            <a:endParaRPr lang="en-US" sz="3600" dirty="0"/>
          </a:p>
        </p:txBody>
      </p:sp>
      <p:sp>
        <p:nvSpPr>
          <p:cNvPr id="25" name="TextBox 24">
            <a:extLst>
              <a:ext uri="{FF2B5EF4-FFF2-40B4-BE49-F238E27FC236}">
                <a16:creationId xmlns:a16="http://schemas.microsoft.com/office/drawing/2014/main" id="{235DCA05-8911-13EE-F0F3-04D67A93B3CC}"/>
              </a:ext>
            </a:extLst>
          </p:cNvPr>
          <p:cNvSpPr txBox="1"/>
          <p:nvPr/>
        </p:nvSpPr>
        <p:spPr>
          <a:xfrm>
            <a:off x="10251058" y="6683917"/>
            <a:ext cx="6613790" cy="646331"/>
          </a:xfrm>
          <a:prstGeom prst="rect">
            <a:avLst/>
          </a:prstGeom>
          <a:noFill/>
        </p:spPr>
        <p:txBody>
          <a:bodyPr wrap="square">
            <a:spAutoFit/>
          </a:bodyPr>
          <a:lstStyle/>
          <a:p>
            <a:pPr algn="ctr"/>
            <a:r>
              <a:rPr lang="en-US" sz="3600" b="1" dirty="0">
                <a:solidFill>
                  <a:srgbClr val="F56B62"/>
                </a:solidFill>
                <a:latin typeface="Calibri" panose="020F0502020204030204"/>
              </a:rPr>
              <a:t>HARD TO COMBINE DATABASES</a:t>
            </a:r>
            <a:endParaRPr lang="en-US" sz="3600" dirty="0"/>
          </a:p>
        </p:txBody>
      </p:sp>
      <p:sp>
        <p:nvSpPr>
          <p:cNvPr id="102" name="TextBox 101">
            <a:extLst>
              <a:ext uri="{FF2B5EF4-FFF2-40B4-BE49-F238E27FC236}">
                <a16:creationId xmlns:a16="http://schemas.microsoft.com/office/drawing/2014/main" id="{F58DB902-0E12-5D5F-D4B7-32B72CB8C526}"/>
              </a:ext>
            </a:extLst>
          </p:cNvPr>
          <p:cNvSpPr txBox="1"/>
          <p:nvPr/>
        </p:nvSpPr>
        <p:spPr>
          <a:xfrm>
            <a:off x="474598" y="2696656"/>
            <a:ext cx="7483746" cy="6678751"/>
          </a:xfrm>
          <a:prstGeom prst="rect">
            <a:avLst/>
          </a:prstGeom>
          <a:noFill/>
        </p:spPr>
        <p:txBody>
          <a:bodyPr wrap="square" rtlCol="0">
            <a:spAutoFit/>
          </a:bodyPr>
          <a:lstStyle/>
          <a:p>
            <a:pPr marL="342900" indent="-342900" algn="just">
              <a:buFontTx/>
              <a:buChar char="-"/>
            </a:pPr>
            <a:r>
              <a:rPr lang="en-US" sz="2400" dirty="0">
                <a:solidFill>
                  <a:srgbClr val="003399"/>
                </a:solidFill>
              </a:rPr>
              <a:t>In many developed countries (past kingdoms or colonies), there is one national system that records land and property information. </a:t>
            </a:r>
            <a:r>
              <a:rPr lang="en-US" sz="2400" b="1" dirty="0">
                <a:solidFill>
                  <a:srgbClr val="003399"/>
                </a:solidFill>
              </a:rPr>
              <a:t>A boundary change anywhere is reported everywhere in the country at the same time</a:t>
            </a:r>
            <a:r>
              <a:rPr lang="en-US" sz="2400" dirty="0">
                <a:solidFill>
                  <a:srgbClr val="003399"/>
                </a:solidFill>
              </a:rPr>
              <a:t>.</a:t>
            </a:r>
          </a:p>
          <a:p>
            <a:pPr marL="342900" indent="-342900" algn="just">
              <a:buFontTx/>
              <a:buChar char="-"/>
            </a:pPr>
            <a:endParaRPr lang="en-US" sz="2400" dirty="0">
              <a:solidFill>
                <a:srgbClr val="003399"/>
              </a:solidFill>
            </a:endParaRPr>
          </a:p>
          <a:p>
            <a:pPr marL="342900" indent="-342900" algn="just">
              <a:buFontTx/>
              <a:buChar char="-"/>
            </a:pPr>
            <a:r>
              <a:rPr lang="en-US" sz="2400" dirty="0">
                <a:solidFill>
                  <a:srgbClr val="003399"/>
                </a:solidFill>
              </a:rPr>
              <a:t>In the US, property records are handled </a:t>
            </a:r>
            <a:r>
              <a:rPr lang="en-US" sz="2400" b="1" dirty="0">
                <a:solidFill>
                  <a:srgbClr val="003399"/>
                </a:solidFill>
              </a:rPr>
              <a:t>locally</a:t>
            </a:r>
            <a:r>
              <a:rPr lang="en-US" sz="2400" dirty="0">
                <a:solidFill>
                  <a:srgbClr val="003399"/>
                </a:solidFill>
              </a:rPr>
              <a:t>. </a:t>
            </a:r>
            <a:r>
              <a:rPr lang="en-US" sz="2400" b="1" dirty="0">
                <a:solidFill>
                  <a:srgbClr val="003399"/>
                </a:solidFill>
              </a:rPr>
              <a:t>Upside</a:t>
            </a:r>
            <a:r>
              <a:rPr lang="en-US" sz="2400" dirty="0">
                <a:solidFill>
                  <a:srgbClr val="003399"/>
                </a:solidFill>
              </a:rPr>
              <a:t>, easier to challenge or correct your assessments. Downside, </a:t>
            </a:r>
            <a:r>
              <a:rPr lang="en-US" sz="2400" b="1" dirty="0">
                <a:solidFill>
                  <a:srgbClr val="003399"/>
                </a:solidFill>
              </a:rPr>
              <a:t>changes oft reported only locally, not even across County Lines</a:t>
            </a:r>
            <a:r>
              <a:rPr lang="en-US" sz="2400" dirty="0">
                <a:solidFill>
                  <a:srgbClr val="003399"/>
                </a:solidFill>
              </a:rPr>
              <a:t>.</a:t>
            </a:r>
          </a:p>
          <a:p>
            <a:pPr marL="342900" indent="-342900" algn="just">
              <a:buFontTx/>
              <a:buChar char="-"/>
            </a:pPr>
            <a:endParaRPr lang="en-US" sz="2400" dirty="0">
              <a:solidFill>
                <a:srgbClr val="003399"/>
              </a:solidFill>
            </a:endParaRPr>
          </a:p>
          <a:p>
            <a:pPr marL="457200" indent="-457200" algn="just"/>
            <a:r>
              <a:rPr lang="en-US" sz="2400" dirty="0">
                <a:solidFill>
                  <a:srgbClr val="003399"/>
                </a:solidFill>
              </a:rPr>
              <a:t>-	In addition, all </a:t>
            </a:r>
            <a:r>
              <a:rPr lang="en-US" sz="2400" b="1" dirty="0">
                <a:solidFill>
                  <a:srgbClr val="003399"/>
                </a:solidFill>
              </a:rPr>
              <a:t>national</a:t>
            </a:r>
            <a:r>
              <a:rPr lang="en-US" sz="2400" dirty="0">
                <a:solidFill>
                  <a:srgbClr val="003399"/>
                </a:solidFill>
              </a:rPr>
              <a:t> property record services in the U.S. are offered only by </a:t>
            </a:r>
            <a:r>
              <a:rPr lang="en-US" sz="2400" b="1" dirty="0">
                <a:solidFill>
                  <a:srgbClr val="003399"/>
                </a:solidFill>
              </a:rPr>
              <a:t>private companies</a:t>
            </a:r>
            <a:r>
              <a:rPr lang="en-US" sz="2400" dirty="0">
                <a:solidFill>
                  <a:srgbClr val="003399"/>
                </a:solidFill>
              </a:rPr>
              <a:t>. Lot splits, joins and adjustments are reported </a:t>
            </a:r>
            <a:r>
              <a:rPr lang="en-US" sz="2400" b="1" dirty="0">
                <a:solidFill>
                  <a:srgbClr val="003399"/>
                </a:solidFill>
              </a:rPr>
              <a:t>when each company decides to do it </a:t>
            </a:r>
            <a:r>
              <a:rPr lang="en-US" sz="2400" dirty="0">
                <a:solidFill>
                  <a:srgbClr val="003399"/>
                </a:solidFill>
              </a:rPr>
              <a:t>causing the same change being reported many different times—depending your service.</a:t>
            </a:r>
          </a:p>
          <a:p>
            <a:pPr algn="just"/>
            <a:r>
              <a:rPr lang="en-US" sz="2000" dirty="0">
                <a:solidFill>
                  <a:srgbClr val="003399"/>
                </a:solidFill>
              </a:rPr>
              <a:t> </a:t>
            </a:r>
          </a:p>
        </p:txBody>
      </p:sp>
      <p:sp>
        <p:nvSpPr>
          <p:cNvPr id="7" name="TextBox 6">
            <a:extLst>
              <a:ext uri="{FF2B5EF4-FFF2-40B4-BE49-F238E27FC236}">
                <a16:creationId xmlns:a16="http://schemas.microsoft.com/office/drawing/2014/main" id="{F23AB281-9113-BEA4-AC94-D5CDCBC4783B}"/>
              </a:ext>
            </a:extLst>
          </p:cNvPr>
          <p:cNvSpPr txBox="1"/>
          <p:nvPr/>
        </p:nvSpPr>
        <p:spPr>
          <a:xfrm>
            <a:off x="13569172" y="3265221"/>
            <a:ext cx="528131" cy="1107996"/>
          </a:xfrm>
          <a:prstGeom prst="rect">
            <a:avLst/>
          </a:prstGeom>
          <a:noFill/>
        </p:spPr>
        <p:txBody>
          <a:bodyPr wrap="square" rtlCol="0">
            <a:spAutoFit/>
          </a:bodyPr>
          <a:lstStyle/>
          <a:p>
            <a:r>
              <a:rPr lang="en-US" sz="6600" b="1" dirty="0"/>
              <a:t>?</a:t>
            </a:r>
          </a:p>
        </p:txBody>
      </p:sp>
      <p:sp>
        <p:nvSpPr>
          <p:cNvPr id="2" name="TextBox 1">
            <a:extLst>
              <a:ext uri="{FF2B5EF4-FFF2-40B4-BE49-F238E27FC236}">
                <a16:creationId xmlns:a16="http://schemas.microsoft.com/office/drawing/2014/main" id="{C303C308-335C-6A5E-D12D-E5A852DC3AED}"/>
              </a:ext>
            </a:extLst>
          </p:cNvPr>
          <p:cNvSpPr txBox="1"/>
          <p:nvPr/>
        </p:nvSpPr>
        <p:spPr>
          <a:xfrm>
            <a:off x="11291766" y="5067300"/>
            <a:ext cx="6996234" cy="523220"/>
          </a:xfrm>
          <a:prstGeom prst="rect">
            <a:avLst/>
          </a:prstGeom>
          <a:noFill/>
        </p:spPr>
        <p:txBody>
          <a:bodyPr wrap="square">
            <a:spAutoFit/>
          </a:bodyPr>
          <a:lstStyle/>
          <a:p>
            <a:pPr algn="ctr"/>
            <a:r>
              <a:rPr lang="en-US" sz="2800" b="1" dirty="0">
                <a:solidFill>
                  <a:srgbClr val="003399"/>
                </a:solidFill>
                <a:latin typeface="Calibri" panose="020F0502020204030204"/>
              </a:rPr>
              <a:t>No Common Indexing</a:t>
            </a:r>
            <a:endParaRPr lang="en-US" sz="5400" b="1" dirty="0">
              <a:solidFill>
                <a:srgbClr val="F56B62"/>
              </a:solidFill>
              <a:latin typeface="Calibri" panose="020F0502020204030204"/>
            </a:endParaRPr>
          </a:p>
        </p:txBody>
      </p:sp>
      <p:sp>
        <p:nvSpPr>
          <p:cNvPr id="3" name="TextBox 2">
            <a:extLst>
              <a:ext uri="{FF2B5EF4-FFF2-40B4-BE49-F238E27FC236}">
                <a16:creationId xmlns:a16="http://schemas.microsoft.com/office/drawing/2014/main" id="{57984069-C8B1-F930-8A53-54A5C27B50A4}"/>
              </a:ext>
            </a:extLst>
          </p:cNvPr>
          <p:cNvSpPr txBox="1"/>
          <p:nvPr/>
        </p:nvSpPr>
        <p:spPr>
          <a:xfrm>
            <a:off x="9943115" y="9113797"/>
            <a:ext cx="6996234" cy="523220"/>
          </a:xfrm>
          <a:prstGeom prst="rect">
            <a:avLst/>
          </a:prstGeom>
          <a:noFill/>
        </p:spPr>
        <p:txBody>
          <a:bodyPr wrap="square">
            <a:spAutoFit/>
          </a:bodyPr>
          <a:lstStyle/>
          <a:p>
            <a:pPr algn="ctr"/>
            <a:r>
              <a:rPr lang="en-US" sz="2800" b="1" dirty="0">
                <a:solidFill>
                  <a:srgbClr val="003399"/>
                </a:solidFill>
                <a:latin typeface="Calibri" panose="020F0502020204030204"/>
              </a:rPr>
              <a:t>No Common Indexing</a:t>
            </a:r>
            <a:endParaRPr lang="en-US" sz="5400" b="1" dirty="0">
              <a:solidFill>
                <a:srgbClr val="F56B62"/>
              </a:solidFill>
              <a:latin typeface="Calibri" panose="020F0502020204030204"/>
            </a:endParaRPr>
          </a:p>
        </p:txBody>
      </p:sp>
      <p:sp>
        <p:nvSpPr>
          <p:cNvPr id="5" name="TextBox 4">
            <a:extLst>
              <a:ext uri="{FF2B5EF4-FFF2-40B4-BE49-F238E27FC236}">
                <a16:creationId xmlns:a16="http://schemas.microsoft.com/office/drawing/2014/main" id="{C8414854-A204-CD25-E8E3-1CAB51145459}"/>
              </a:ext>
            </a:extLst>
          </p:cNvPr>
          <p:cNvSpPr txBox="1"/>
          <p:nvPr/>
        </p:nvSpPr>
        <p:spPr>
          <a:xfrm>
            <a:off x="5016195" y="-3740364"/>
            <a:ext cx="9239250" cy="369332"/>
          </a:xfrm>
          <a:prstGeom prst="rect">
            <a:avLst/>
          </a:prstGeom>
          <a:noFill/>
        </p:spPr>
        <p:txBody>
          <a:bodyPr wrap="square">
            <a:spAutoFit/>
          </a:bodyPr>
          <a:lstStyle/>
          <a:p>
            <a:r>
              <a:rPr lang="en-US" dirty="0"/>
              <a:t>No common parcel index in the U.S.</a:t>
            </a:r>
          </a:p>
        </p:txBody>
      </p:sp>
    </p:spTree>
    <p:extLst>
      <p:ext uri="{BB962C8B-B14F-4D97-AF65-F5344CB8AC3E}">
        <p14:creationId xmlns:p14="http://schemas.microsoft.com/office/powerpoint/2010/main" val="1713760741"/>
      </p:ext>
    </p:extLst>
  </p:cSld>
  <p:clrMapOvr>
    <a:masterClrMapping/>
  </p:clrMapOvr>
  <p:transition spd="slow">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 name="TextBox 131">
            <a:extLst>
              <a:ext uri="{FF2B5EF4-FFF2-40B4-BE49-F238E27FC236}">
                <a16:creationId xmlns:a16="http://schemas.microsoft.com/office/drawing/2014/main" id="{4DD8D13A-2A08-BC77-8809-04651C66E813}"/>
              </a:ext>
            </a:extLst>
          </p:cNvPr>
          <p:cNvSpPr txBox="1"/>
          <p:nvPr/>
        </p:nvSpPr>
        <p:spPr>
          <a:xfrm>
            <a:off x="575664" y="3389173"/>
            <a:ext cx="7272936" cy="4201150"/>
          </a:xfrm>
          <a:prstGeom prst="rect">
            <a:avLst/>
          </a:prstGeom>
          <a:noFill/>
        </p:spPr>
        <p:txBody>
          <a:bodyPr wrap="square" rtlCol="0">
            <a:spAutoFit/>
          </a:bodyPr>
          <a:lstStyle/>
          <a:p>
            <a:pPr marL="685800" indent="-685800" algn="just"/>
            <a:endParaRPr lang="en-US" sz="2700" dirty="0">
              <a:solidFill>
                <a:schemeClr val="accent1"/>
              </a:solidFill>
            </a:endParaRPr>
          </a:p>
          <a:p>
            <a:pPr marL="685800" indent="-685800" algn="just">
              <a:buFontTx/>
              <a:buChar char="-"/>
            </a:pPr>
            <a:r>
              <a:rPr lang="en-US" sz="2400" dirty="0">
                <a:solidFill>
                  <a:schemeClr val="accent1"/>
                </a:solidFill>
              </a:rPr>
              <a:t>Open Parcel Numbers is the subject of the </a:t>
            </a:r>
          </a:p>
          <a:p>
            <a:pPr algn="just"/>
            <a:r>
              <a:rPr lang="en-US" sz="2400" b="1" dirty="0">
                <a:solidFill>
                  <a:schemeClr val="accent1"/>
                </a:solidFill>
              </a:rPr>
              <a:t>          OGC OPN SWG. </a:t>
            </a:r>
          </a:p>
          <a:p>
            <a:pPr marL="685800" indent="-685800" algn="just">
              <a:buFont typeface="Arial" panose="020B0604020202020204" pitchFamily="34" charset="0"/>
              <a:buChar char="•"/>
            </a:pPr>
            <a:endParaRPr lang="en-US" sz="2400" b="1" dirty="0">
              <a:solidFill>
                <a:schemeClr val="accent1"/>
              </a:solidFill>
            </a:endParaRPr>
          </a:p>
          <a:p>
            <a:pPr marL="685800" indent="-685800" algn="just"/>
            <a:r>
              <a:rPr lang="en-US" sz="2400" dirty="0">
                <a:solidFill>
                  <a:schemeClr val="accent1"/>
                </a:solidFill>
              </a:rPr>
              <a:t>-	UCPI Assigns OPNs to both Parcel Polygons and Records</a:t>
            </a:r>
          </a:p>
          <a:p>
            <a:pPr marL="685800" indent="-685800" algn="just"/>
            <a:endParaRPr lang="en-US" sz="2400" dirty="0">
              <a:solidFill>
                <a:schemeClr val="accent1"/>
              </a:solidFill>
            </a:endParaRPr>
          </a:p>
          <a:p>
            <a:pPr marL="685800" indent="-685800" algn="just">
              <a:buFontTx/>
              <a:buChar char="-"/>
            </a:pPr>
            <a:r>
              <a:rPr lang="en-US" sz="2400" dirty="0">
                <a:solidFill>
                  <a:schemeClr val="accent1"/>
                </a:solidFill>
              </a:rPr>
              <a:t>The UCPI functions as an </a:t>
            </a:r>
            <a:r>
              <a:rPr lang="en-US" sz="2400" b="1" dirty="0">
                <a:solidFill>
                  <a:schemeClr val="accent1"/>
                </a:solidFill>
              </a:rPr>
              <a:t>Open Platform</a:t>
            </a:r>
            <a:r>
              <a:rPr lang="en-US" sz="2400" dirty="0">
                <a:solidFill>
                  <a:schemeClr val="accent1"/>
                </a:solidFill>
              </a:rPr>
              <a:t> Service, available to ALL users at the same time with industry participation minimizing cost. </a:t>
            </a:r>
          </a:p>
          <a:p>
            <a:pPr marL="685800" indent="-685800" algn="just">
              <a:buFontTx/>
              <a:buChar char="-"/>
            </a:pPr>
            <a:endParaRPr lang="en-US" sz="2400" dirty="0">
              <a:solidFill>
                <a:schemeClr val="accent1"/>
              </a:solidFill>
            </a:endParaRPr>
          </a:p>
        </p:txBody>
      </p:sp>
      <p:sp>
        <p:nvSpPr>
          <p:cNvPr id="133" name="TextBox 132">
            <a:extLst>
              <a:ext uri="{FF2B5EF4-FFF2-40B4-BE49-F238E27FC236}">
                <a16:creationId xmlns:a16="http://schemas.microsoft.com/office/drawing/2014/main" id="{73D356C2-BC39-54F9-08B0-5A7B4EAA443E}"/>
              </a:ext>
            </a:extLst>
          </p:cNvPr>
          <p:cNvSpPr txBox="1"/>
          <p:nvPr/>
        </p:nvSpPr>
        <p:spPr>
          <a:xfrm>
            <a:off x="4361" y="113433"/>
            <a:ext cx="15842108" cy="738664"/>
          </a:xfrm>
          <a:prstGeom prst="rect">
            <a:avLst/>
          </a:prstGeom>
          <a:noFill/>
        </p:spPr>
        <p:txBody>
          <a:bodyPr wrap="square">
            <a:spAutoFit/>
          </a:bodyPr>
          <a:lstStyle/>
          <a:p>
            <a:r>
              <a:rPr lang="en-US" sz="4200" b="1" spc="-150" dirty="0">
                <a:solidFill>
                  <a:srgbClr val="2D3B68"/>
                </a:solidFill>
                <a:latin typeface="Arial Black" panose="020B0A04020102020204" pitchFamily="34" charset="0"/>
              </a:rPr>
              <a:t>SOLUTION</a:t>
            </a:r>
          </a:p>
        </p:txBody>
      </p:sp>
      <p:sp>
        <p:nvSpPr>
          <p:cNvPr id="8" name="TextBox 7">
            <a:extLst>
              <a:ext uri="{FF2B5EF4-FFF2-40B4-BE49-F238E27FC236}">
                <a16:creationId xmlns:a16="http://schemas.microsoft.com/office/drawing/2014/main" id="{96996C90-79A0-4C93-094C-DDB37B787B44}"/>
              </a:ext>
            </a:extLst>
          </p:cNvPr>
          <p:cNvSpPr txBox="1"/>
          <p:nvPr/>
        </p:nvSpPr>
        <p:spPr>
          <a:xfrm>
            <a:off x="457200" y="1100097"/>
            <a:ext cx="10256530" cy="2585323"/>
          </a:xfrm>
          <a:prstGeom prst="rect">
            <a:avLst/>
          </a:prstGeom>
          <a:noFill/>
        </p:spPr>
        <p:txBody>
          <a:bodyPr wrap="square">
            <a:spAutoFit/>
          </a:bodyPr>
          <a:lstStyle/>
          <a:p>
            <a:r>
              <a:rPr lang="en-US" sz="5400" b="1" cap="all" dirty="0">
                <a:solidFill>
                  <a:srgbClr val="FA6868"/>
                </a:solidFill>
              </a:rPr>
              <a:t>Persistent </a:t>
            </a:r>
          </a:p>
          <a:p>
            <a:r>
              <a:rPr lang="en-US" sz="5400" b="1" cap="all" dirty="0">
                <a:solidFill>
                  <a:srgbClr val="FA6868"/>
                </a:solidFill>
              </a:rPr>
              <a:t>Nonproprietary</a:t>
            </a:r>
          </a:p>
          <a:p>
            <a:r>
              <a:rPr lang="en-US" sz="5400" b="1" cap="all" dirty="0">
                <a:solidFill>
                  <a:srgbClr val="FA6868"/>
                </a:solidFill>
              </a:rPr>
              <a:t>Open Parcel Numbers [OPN]</a:t>
            </a:r>
          </a:p>
        </p:txBody>
      </p:sp>
      <p:grpSp>
        <p:nvGrpSpPr>
          <p:cNvPr id="32" name="Group 31">
            <a:extLst>
              <a:ext uri="{FF2B5EF4-FFF2-40B4-BE49-F238E27FC236}">
                <a16:creationId xmlns:a16="http://schemas.microsoft.com/office/drawing/2014/main" id="{848D5B3A-68FA-E600-347F-F73248722EA5}"/>
              </a:ext>
            </a:extLst>
          </p:cNvPr>
          <p:cNvGrpSpPr/>
          <p:nvPr/>
        </p:nvGrpSpPr>
        <p:grpSpPr>
          <a:xfrm>
            <a:off x="9898650" y="1199743"/>
            <a:ext cx="8320074" cy="7859461"/>
            <a:chOff x="9074974" y="1181100"/>
            <a:chExt cx="8320074" cy="7859461"/>
          </a:xfrm>
        </p:grpSpPr>
        <p:pic>
          <p:nvPicPr>
            <p:cNvPr id="33" name="Picture 32">
              <a:extLst>
                <a:ext uri="{FF2B5EF4-FFF2-40B4-BE49-F238E27FC236}">
                  <a16:creationId xmlns:a16="http://schemas.microsoft.com/office/drawing/2014/main" id="{D3322D25-3943-0C62-2DBC-AE997BAA61A4}"/>
                </a:ext>
              </a:extLst>
            </p:cNvPr>
            <p:cNvPicPr>
              <a:picLocks noChangeAspect="1"/>
            </p:cNvPicPr>
            <p:nvPr/>
          </p:nvPicPr>
          <p:blipFill>
            <a:blip r:embed="rId3"/>
            <a:stretch>
              <a:fillRect/>
            </a:stretch>
          </p:blipFill>
          <p:spPr>
            <a:xfrm>
              <a:off x="11487993" y="1870160"/>
              <a:ext cx="3422484" cy="2054064"/>
            </a:xfrm>
            <a:prstGeom prst="rect">
              <a:avLst/>
            </a:prstGeom>
            <a:ln w="28575">
              <a:solidFill>
                <a:srgbClr val="003399"/>
              </a:solidFill>
            </a:ln>
          </p:spPr>
        </p:pic>
        <p:cxnSp>
          <p:nvCxnSpPr>
            <p:cNvPr id="34" name="Straight Connector 33">
              <a:extLst>
                <a:ext uri="{FF2B5EF4-FFF2-40B4-BE49-F238E27FC236}">
                  <a16:creationId xmlns:a16="http://schemas.microsoft.com/office/drawing/2014/main" id="{520E7D08-7343-D0D6-6B45-AB85F3E3CC57}"/>
                </a:ext>
              </a:extLst>
            </p:cNvPr>
            <p:cNvCxnSpPr>
              <a:cxnSpLocks/>
            </p:cNvCxnSpPr>
            <p:nvPr/>
          </p:nvCxnSpPr>
          <p:spPr>
            <a:xfrm flipH="1" flipV="1">
              <a:off x="12427919" y="3221197"/>
              <a:ext cx="409109" cy="153960"/>
            </a:xfrm>
            <a:prstGeom prst="line">
              <a:avLst/>
            </a:prstGeom>
            <a:ln w="38100"/>
          </p:spPr>
          <p:style>
            <a:lnRef idx="1">
              <a:schemeClr val="accent1"/>
            </a:lnRef>
            <a:fillRef idx="0">
              <a:schemeClr val="accent1"/>
            </a:fillRef>
            <a:effectRef idx="0">
              <a:schemeClr val="accent1"/>
            </a:effectRef>
            <a:fontRef idx="minor">
              <a:schemeClr val="tx1"/>
            </a:fontRef>
          </p:style>
        </p:cxnSp>
        <p:pic>
          <p:nvPicPr>
            <p:cNvPr id="35" name="Picture 34">
              <a:extLst>
                <a:ext uri="{FF2B5EF4-FFF2-40B4-BE49-F238E27FC236}">
                  <a16:creationId xmlns:a16="http://schemas.microsoft.com/office/drawing/2014/main" id="{8B91FFE5-636E-CCEE-4B4D-8C5D6AE0408F}"/>
                </a:ext>
              </a:extLst>
            </p:cNvPr>
            <p:cNvPicPr>
              <a:picLocks noChangeAspect="1"/>
            </p:cNvPicPr>
            <p:nvPr/>
          </p:nvPicPr>
          <p:blipFill>
            <a:blip r:embed="rId4">
              <a:clrChange>
                <a:clrFrom>
                  <a:srgbClr val="FFFFFF"/>
                </a:clrFrom>
                <a:clrTo>
                  <a:srgbClr val="FFFFFF">
                    <a:alpha val="0"/>
                  </a:srgbClr>
                </a:clrTo>
              </a:clrChange>
            </a:blip>
            <a:stretch>
              <a:fillRect/>
            </a:stretch>
          </p:blipFill>
          <p:spPr>
            <a:xfrm rot="1388586">
              <a:off x="10311585" y="4157050"/>
              <a:ext cx="1939092" cy="2218077"/>
            </a:xfrm>
            <a:prstGeom prst="rect">
              <a:avLst/>
            </a:prstGeom>
          </p:spPr>
        </p:pic>
        <p:sp>
          <p:nvSpPr>
            <p:cNvPr id="37" name="TextBox 36">
              <a:extLst>
                <a:ext uri="{FF2B5EF4-FFF2-40B4-BE49-F238E27FC236}">
                  <a16:creationId xmlns:a16="http://schemas.microsoft.com/office/drawing/2014/main" id="{F9FD705B-A41F-A7FF-CC8E-7FAD2493DCA6}"/>
                </a:ext>
              </a:extLst>
            </p:cNvPr>
            <p:cNvSpPr txBox="1"/>
            <p:nvPr/>
          </p:nvSpPr>
          <p:spPr>
            <a:xfrm>
              <a:off x="11722005" y="3064534"/>
              <a:ext cx="586275" cy="830997"/>
            </a:xfrm>
            <a:prstGeom prst="rect">
              <a:avLst/>
            </a:prstGeom>
            <a:noFill/>
          </p:spPr>
          <p:txBody>
            <a:bodyPr wrap="square" rtlCol="0">
              <a:spAutoFit/>
            </a:bodyPr>
            <a:lstStyle/>
            <a:p>
              <a:r>
                <a:rPr lang="en-US" sz="4800" b="1" dirty="0">
                  <a:solidFill>
                    <a:schemeClr val="accent1">
                      <a:lumMod val="75000"/>
                    </a:schemeClr>
                  </a:solidFill>
                </a:rPr>
                <a:t>!</a:t>
              </a:r>
            </a:p>
          </p:txBody>
        </p:sp>
        <p:sp>
          <p:nvSpPr>
            <p:cNvPr id="38" name="TextBox 37">
              <a:extLst>
                <a:ext uri="{FF2B5EF4-FFF2-40B4-BE49-F238E27FC236}">
                  <a16:creationId xmlns:a16="http://schemas.microsoft.com/office/drawing/2014/main" id="{C3B95C73-3F3C-5823-19D8-40CB7D7023CD}"/>
                </a:ext>
              </a:extLst>
            </p:cNvPr>
            <p:cNvSpPr txBox="1"/>
            <p:nvPr/>
          </p:nvSpPr>
          <p:spPr>
            <a:xfrm>
              <a:off x="12435912" y="4021617"/>
              <a:ext cx="586275" cy="830997"/>
            </a:xfrm>
            <a:prstGeom prst="rect">
              <a:avLst/>
            </a:prstGeom>
            <a:noFill/>
          </p:spPr>
          <p:txBody>
            <a:bodyPr wrap="square" rtlCol="0">
              <a:spAutoFit/>
            </a:bodyPr>
            <a:lstStyle/>
            <a:p>
              <a:r>
                <a:rPr lang="en-US" sz="4800" b="1" dirty="0"/>
                <a:t>!</a:t>
              </a:r>
            </a:p>
          </p:txBody>
        </p:sp>
        <p:sp>
          <p:nvSpPr>
            <p:cNvPr id="39" name="TextBox 38">
              <a:extLst>
                <a:ext uri="{FF2B5EF4-FFF2-40B4-BE49-F238E27FC236}">
                  <a16:creationId xmlns:a16="http://schemas.microsoft.com/office/drawing/2014/main" id="{1BBBC8E3-9328-862B-E1BE-9754EA6FF5C1}"/>
                </a:ext>
              </a:extLst>
            </p:cNvPr>
            <p:cNvSpPr txBox="1"/>
            <p:nvPr/>
          </p:nvSpPr>
          <p:spPr>
            <a:xfrm>
              <a:off x="10866295" y="3318267"/>
              <a:ext cx="586275" cy="1800493"/>
            </a:xfrm>
            <a:prstGeom prst="rect">
              <a:avLst/>
            </a:prstGeom>
            <a:noFill/>
          </p:spPr>
          <p:txBody>
            <a:bodyPr wrap="square" rtlCol="0">
              <a:spAutoFit/>
            </a:bodyPr>
            <a:lstStyle/>
            <a:p>
              <a:r>
                <a:rPr lang="en-US" sz="9000" b="1" dirty="0">
                  <a:solidFill>
                    <a:srgbClr val="F76862"/>
                  </a:solidFill>
                </a:rPr>
                <a:t>!</a:t>
              </a:r>
            </a:p>
            <a:p>
              <a:endParaRPr lang="en-US" sz="2100" dirty="0"/>
            </a:p>
          </p:txBody>
        </p:sp>
        <p:pic>
          <p:nvPicPr>
            <p:cNvPr id="40" name="Picture 39">
              <a:extLst>
                <a:ext uri="{FF2B5EF4-FFF2-40B4-BE49-F238E27FC236}">
                  <a16:creationId xmlns:a16="http://schemas.microsoft.com/office/drawing/2014/main" id="{7DFEDAF7-2841-CB5A-84F8-1811DC5AC37D}"/>
                </a:ext>
              </a:extLst>
            </p:cNvPr>
            <p:cNvPicPr>
              <a:picLocks noChangeAspect="1"/>
            </p:cNvPicPr>
            <p:nvPr/>
          </p:nvPicPr>
          <p:blipFill rotWithShape="1">
            <a:blip r:embed="rId5"/>
            <a:srcRect l="59888" t="59277" r="4366" b="36775"/>
            <a:stretch/>
          </p:blipFill>
          <p:spPr>
            <a:xfrm>
              <a:off x="11461789" y="5493987"/>
              <a:ext cx="3016398" cy="379646"/>
            </a:xfrm>
            <a:prstGeom prst="rect">
              <a:avLst/>
            </a:prstGeom>
          </p:spPr>
        </p:pic>
        <p:sp>
          <p:nvSpPr>
            <p:cNvPr id="41" name="Rectangle 40">
              <a:extLst>
                <a:ext uri="{FF2B5EF4-FFF2-40B4-BE49-F238E27FC236}">
                  <a16:creationId xmlns:a16="http://schemas.microsoft.com/office/drawing/2014/main" id="{A7B9C3B8-E916-CEA3-DCF4-E469BAF2B3E3}"/>
                </a:ext>
              </a:extLst>
            </p:cNvPr>
            <p:cNvSpPr/>
            <p:nvPr/>
          </p:nvSpPr>
          <p:spPr>
            <a:xfrm>
              <a:off x="9458409" y="7628907"/>
              <a:ext cx="1988799" cy="1403198"/>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anchor="ctr"/>
            <a:lstStyle/>
            <a:p>
              <a:pPr>
                <a:defRPr/>
              </a:pPr>
              <a:endParaRPr lang="en-US" sz="1350" dirty="0"/>
            </a:p>
          </p:txBody>
        </p:sp>
        <p:sp>
          <p:nvSpPr>
            <p:cNvPr id="42" name="Rectangle 41">
              <a:extLst>
                <a:ext uri="{FF2B5EF4-FFF2-40B4-BE49-F238E27FC236}">
                  <a16:creationId xmlns:a16="http://schemas.microsoft.com/office/drawing/2014/main" id="{B89AD6BC-3339-18DD-EB67-5FF791F63831}"/>
                </a:ext>
              </a:extLst>
            </p:cNvPr>
            <p:cNvSpPr/>
            <p:nvPr/>
          </p:nvSpPr>
          <p:spPr>
            <a:xfrm>
              <a:off x="12412779" y="7609402"/>
              <a:ext cx="1841016" cy="1431159"/>
            </a:xfrm>
            <a:prstGeom prst="rect">
              <a:avLst/>
            </a:prstGeom>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defRPr/>
              </a:pPr>
              <a:endParaRPr lang="en-US" sz="1350" dirty="0"/>
            </a:p>
          </p:txBody>
        </p:sp>
        <p:grpSp>
          <p:nvGrpSpPr>
            <p:cNvPr id="43" name="Group 42">
              <a:extLst>
                <a:ext uri="{FF2B5EF4-FFF2-40B4-BE49-F238E27FC236}">
                  <a16:creationId xmlns:a16="http://schemas.microsoft.com/office/drawing/2014/main" id="{0E836653-F8F7-E18D-75C4-9E220BD35BB4}"/>
                </a:ext>
              </a:extLst>
            </p:cNvPr>
            <p:cNvGrpSpPr/>
            <p:nvPr/>
          </p:nvGrpSpPr>
          <p:grpSpPr>
            <a:xfrm>
              <a:off x="10974287" y="7755068"/>
              <a:ext cx="1911416" cy="1155299"/>
              <a:chOff x="6819363" y="5477835"/>
              <a:chExt cx="1358042" cy="709930"/>
            </a:xfrm>
          </p:grpSpPr>
          <p:sp>
            <p:nvSpPr>
              <p:cNvPr id="60" name="Arrow: Left-Right 59">
                <a:extLst>
                  <a:ext uri="{FF2B5EF4-FFF2-40B4-BE49-F238E27FC236}">
                    <a16:creationId xmlns:a16="http://schemas.microsoft.com/office/drawing/2014/main" id="{55EEE88A-AB70-D147-6480-FB634A25C2A4}"/>
                  </a:ext>
                </a:extLst>
              </p:cNvPr>
              <p:cNvSpPr/>
              <p:nvPr/>
            </p:nvSpPr>
            <p:spPr>
              <a:xfrm>
                <a:off x="6819363" y="5477835"/>
                <a:ext cx="1358042" cy="709930"/>
              </a:xfrm>
              <a:prstGeom prst="leftRightArrow">
                <a:avLst/>
              </a:prstGeom>
              <a:solidFill>
                <a:srgbClr val="FFFFCC">
                  <a:alpha val="38039"/>
                </a:srgbClr>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defRPr/>
                </a:pPr>
                <a:endParaRPr lang="en-US" sz="1050" b="1" dirty="0">
                  <a:solidFill>
                    <a:schemeClr val="tx1"/>
                  </a:solidFill>
                </a:endParaRPr>
              </a:p>
            </p:txBody>
          </p:sp>
          <p:sp>
            <p:nvSpPr>
              <p:cNvPr id="61" name="TextBox 60">
                <a:extLst>
                  <a:ext uri="{FF2B5EF4-FFF2-40B4-BE49-F238E27FC236}">
                    <a16:creationId xmlns:a16="http://schemas.microsoft.com/office/drawing/2014/main" id="{55C37751-55CD-CC54-DA1E-D902D9655DF0}"/>
                  </a:ext>
                </a:extLst>
              </p:cNvPr>
              <p:cNvSpPr txBox="1">
                <a:spLocks noChangeArrowheads="1"/>
              </p:cNvSpPr>
              <p:nvPr/>
            </p:nvSpPr>
            <p:spPr bwMode="auto">
              <a:xfrm>
                <a:off x="6942425" y="5573628"/>
                <a:ext cx="1077305" cy="4438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a:lnSpc>
                    <a:spcPts val="2400"/>
                  </a:lnSpc>
                </a:pPr>
                <a:r>
                  <a:rPr lang="en-US" altLang="en-US" sz="1350" b="1" dirty="0"/>
                  <a:t>Point-and- Shoot</a:t>
                </a:r>
                <a:br>
                  <a:rPr lang="en-US" altLang="en-US" sz="1350" b="1" dirty="0"/>
                </a:br>
                <a:r>
                  <a:rPr lang="en-US" altLang="en-US" sz="2700" b="1" dirty="0"/>
                  <a:t>JOIN</a:t>
                </a:r>
                <a:endParaRPr lang="en-US" altLang="en-US" sz="3000" b="1" dirty="0"/>
              </a:p>
            </p:txBody>
          </p:sp>
        </p:grpSp>
        <p:sp>
          <p:nvSpPr>
            <p:cNvPr id="44" name="TextBox 43">
              <a:extLst>
                <a:ext uri="{FF2B5EF4-FFF2-40B4-BE49-F238E27FC236}">
                  <a16:creationId xmlns:a16="http://schemas.microsoft.com/office/drawing/2014/main" id="{B842B1AC-1AE9-B918-EB9C-4B0CDA940DD9}"/>
                </a:ext>
              </a:extLst>
            </p:cNvPr>
            <p:cNvSpPr txBox="1"/>
            <p:nvPr/>
          </p:nvSpPr>
          <p:spPr>
            <a:xfrm>
              <a:off x="9074974" y="7155075"/>
              <a:ext cx="2668716" cy="461665"/>
            </a:xfrm>
            <a:prstGeom prst="rect">
              <a:avLst/>
            </a:prstGeom>
            <a:noFill/>
          </p:spPr>
          <p:txBody>
            <a:bodyPr wrap="square">
              <a:spAutoFit/>
            </a:bodyPr>
            <a:lstStyle/>
            <a:p>
              <a:pPr algn="ctr"/>
              <a:r>
                <a:rPr lang="en-US" sz="2400" b="1" dirty="0">
                  <a:solidFill>
                    <a:srgbClr val="003399"/>
                  </a:solidFill>
                  <a:latin typeface="Calibri" panose="020F0502020204030204"/>
                </a:rPr>
                <a:t>HUB w. NPNs</a:t>
              </a:r>
              <a:endParaRPr lang="en-US" sz="2400" dirty="0"/>
            </a:p>
          </p:txBody>
        </p:sp>
        <p:sp>
          <p:nvSpPr>
            <p:cNvPr id="45" name="TextBox 44">
              <a:extLst>
                <a:ext uri="{FF2B5EF4-FFF2-40B4-BE49-F238E27FC236}">
                  <a16:creationId xmlns:a16="http://schemas.microsoft.com/office/drawing/2014/main" id="{D4E6C905-3AD9-3002-7023-DC364314A6A1}"/>
                </a:ext>
              </a:extLst>
            </p:cNvPr>
            <p:cNvSpPr txBox="1"/>
            <p:nvPr/>
          </p:nvSpPr>
          <p:spPr>
            <a:xfrm>
              <a:off x="14263659" y="7600945"/>
              <a:ext cx="1841016" cy="1384995"/>
            </a:xfrm>
            <a:prstGeom prst="rect">
              <a:avLst/>
            </a:prstGeom>
            <a:solidFill>
              <a:srgbClr val="F57976"/>
            </a:solidFill>
            <a:ln w="19050">
              <a:solidFill>
                <a:schemeClr val="tx1"/>
              </a:solidFill>
            </a:ln>
          </p:spPr>
          <p:txBody>
            <a:bodyPr wrap="square">
              <a:spAutoFit/>
            </a:bodyPr>
            <a:lstStyle/>
            <a:p>
              <a:pPr>
                <a:defRPr/>
              </a:pPr>
              <a:r>
                <a:rPr lang="en-US" sz="2100" spc="-150" dirty="0">
                  <a:solidFill>
                    <a:schemeClr val="bg1"/>
                  </a:solidFill>
                </a:rPr>
                <a:t>APN</a:t>
              </a:r>
              <a:r>
                <a:rPr lang="en-US" sz="2100" spc="-150" baseline="-25000" dirty="0">
                  <a:solidFill>
                    <a:schemeClr val="bg1"/>
                  </a:solidFill>
                </a:rPr>
                <a:t>1   </a:t>
              </a:r>
              <a:r>
                <a:rPr lang="en-US" sz="2100" spc="-150" dirty="0">
                  <a:solidFill>
                    <a:schemeClr val="bg1"/>
                  </a:solidFill>
                </a:rPr>
                <a:t>Attributes</a:t>
              </a:r>
              <a:r>
                <a:rPr lang="en-US" sz="2100" spc="-150" baseline="-25000" dirty="0">
                  <a:solidFill>
                    <a:schemeClr val="bg1"/>
                  </a:solidFill>
                </a:rPr>
                <a:t>1</a:t>
              </a:r>
              <a:r>
                <a:rPr lang="en-US" sz="2100" spc="-150" dirty="0">
                  <a:solidFill>
                    <a:srgbClr val="FFFF00"/>
                  </a:solidFill>
                </a:rPr>
                <a:t>  </a:t>
              </a:r>
            </a:p>
            <a:p>
              <a:pPr>
                <a:defRPr/>
              </a:pPr>
              <a:r>
                <a:rPr lang="en-US" sz="2100" spc="-150" dirty="0">
                  <a:solidFill>
                    <a:schemeClr val="bg1"/>
                  </a:solidFill>
                </a:rPr>
                <a:t>APN</a:t>
              </a:r>
              <a:r>
                <a:rPr lang="en-US" sz="2100" spc="-150" baseline="-25000" dirty="0">
                  <a:solidFill>
                    <a:schemeClr val="bg1"/>
                  </a:solidFill>
                </a:rPr>
                <a:t>2   </a:t>
              </a:r>
              <a:r>
                <a:rPr lang="en-US" sz="2100" spc="-150" dirty="0">
                  <a:solidFill>
                    <a:schemeClr val="bg1"/>
                  </a:solidFill>
                </a:rPr>
                <a:t>Attributes</a:t>
              </a:r>
              <a:r>
                <a:rPr lang="en-US" sz="2100" spc="-150" baseline="-25000" dirty="0">
                  <a:solidFill>
                    <a:schemeClr val="bg1"/>
                  </a:solidFill>
                </a:rPr>
                <a:t>2</a:t>
              </a:r>
              <a:r>
                <a:rPr lang="en-US" sz="2100" spc="-150" dirty="0">
                  <a:solidFill>
                    <a:srgbClr val="FFFF00"/>
                  </a:solidFill>
                </a:rPr>
                <a:t>                                 </a:t>
              </a:r>
              <a:r>
                <a:rPr lang="en-US" sz="2100" spc="-150" dirty="0">
                  <a:solidFill>
                    <a:schemeClr val="bg1"/>
                  </a:solidFill>
                </a:rPr>
                <a:t> </a:t>
              </a:r>
            </a:p>
            <a:p>
              <a:pPr>
                <a:defRPr/>
              </a:pPr>
              <a:r>
                <a:rPr lang="en-US" sz="2100" spc="-150" dirty="0">
                  <a:solidFill>
                    <a:schemeClr val="bg1"/>
                  </a:solidFill>
                </a:rPr>
                <a:t>APN</a:t>
              </a:r>
              <a:r>
                <a:rPr lang="en-US" sz="2100" spc="-150" baseline="-25000" dirty="0">
                  <a:solidFill>
                    <a:schemeClr val="bg1"/>
                  </a:solidFill>
                </a:rPr>
                <a:t>3   </a:t>
              </a:r>
              <a:r>
                <a:rPr lang="en-US" sz="2100" spc="-150" dirty="0">
                  <a:solidFill>
                    <a:schemeClr val="bg1"/>
                  </a:solidFill>
                </a:rPr>
                <a:t>Attributes</a:t>
              </a:r>
              <a:r>
                <a:rPr lang="en-US" sz="2100" spc="-150" baseline="-25000" dirty="0">
                  <a:solidFill>
                    <a:schemeClr val="bg1"/>
                  </a:solidFill>
                </a:rPr>
                <a:t>3</a:t>
              </a:r>
              <a:r>
                <a:rPr lang="en-US" sz="2100" spc="-150" dirty="0">
                  <a:solidFill>
                    <a:srgbClr val="FFFF00"/>
                  </a:solidFill>
                </a:rPr>
                <a:t>                                </a:t>
              </a:r>
              <a:r>
                <a:rPr lang="en-US" sz="2100" spc="-150" dirty="0">
                  <a:solidFill>
                    <a:schemeClr val="bg1"/>
                  </a:solidFill>
                </a:rPr>
                <a:t> </a:t>
              </a:r>
            </a:p>
            <a:p>
              <a:pPr>
                <a:defRPr/>
              </a:pPr>
              <a:r>
                <a:rPr lang="en-US" sz="2100" spc="-150" dirty="0">
                  <a:solidFill>
                    <a:schemeClr val="bg1"/>
                  </a:solidFill>
                </a:rPr>
                <a:t>APN</a:t>
              </a:r>
              <a:r>
                <a:rPr lang="en-US" sz="2100" spc="-150" baseline="-25000" dirty="0">
                  <a:solidFill>
                    <a:schemeClr val="bg1"/>
                  </a:solidFill>
                </a:rPr>
                <a:t>4   </a:t>
              </a:r>
              <a:r>
                <a:rPr lang="en-US" sz="2100" spc="-150" dirty="0">
                  <a:solidFill>
                    <a:schemeClr val="bg1"/>
                  </a:solidFill>
                </a:rPr>
                <a:t>Attributes</a:t>
              </a:r>
              <a:r>
                <a:rPr lang="en-US" sz="2100" spc="-150" baseline="-25000" dirty="0">
                  <a:solidFill>
                    <a:schemeClr val="bg1"/>
                  </a:solidFill>
                </a:rPr>
                <a:t>4</a:t>
              </a:r>
              <a:r>
                <a:rPr lang="en-US" sz="2100" spc="-150" dirty="0">
                  <a:solidFill>
                    <a:srgbClr val="FFFF00"/>
                  </a:solidFill>
                </a:rPr>
                <a:t>                                  </a:t>
              </a:r>
              <a:r>
                <a:rPr lang="en-US" sz="2100" spc="-150" dirty="0">
                  <a:solidFill>
                    <a:schemeClr val="bg1"/>
                  </a:solidFill>
                </a:rPr>
                <a:t> </a:t>
              </a:r>
            </a:p>
          </p:txBody>
        </p:sp>
        <p:sp>
          <p:nvSpPr>
            <p:cNvPr id="46" name="TextBox 45">
              <a:extLst>
                <a:ext uri="{FF2B5EF4-FFF2-40B4-BE49-F238E27FC236}">
                  <a16:creationId xmlns:a16="http://schemas.microsoft.com/office/drawing/2014/main" id="{99425812-2310-21BA-56FE-CA5C9323A074}"/>
                </a:ext>
              </a:extLst>
            </p:cNvPr>
            <p:cNvSpPr txBox="1"/>
            <p:nvPr/>
          </p:nvSpPr>
          <p:spPr>
            <a:xfrm>
              <a:off x="11768076" y="7162176"/>
              <a:ext cx="5002094" cy="830997"/>
            </a:xfrm>
            <a:prstGeom prst="rect">
              <a:avLst/>
            </a:prstGeom>
            <a:noFill/>
          </p:spPr>
          <p:txBody>
            <a:bodyPr wrap="square">
              <a:spAutoFit/>
            </a:bodyPr>
            <a:lstStyle/>
            <a:p>
              <a:pPr algn="ctr"/>
              <a:r>
                <a:rPr lang="en-US" sz="2400" b="1" dirty="0">
                  <a:solidFill>
                    <a:srgbClr val="003399"/>
                  </a:solidFill>
                  <a:latin typeface="Calibri" panose="020F0502020204030204"/>
                </a:rPr>
                <a:t>Database Easily Joined with Hub</a:t>
              </a:r>
            </a:p>
            <a:p>
              <a:pPr algn="ctr"/>
              <a:endParaRPr lang="en-US" sz="2400" b="1" dirty="0">
                <a:solidFill>
                  <a:srgbClr val="003399"/>
                </a:solidFill>
                <a:latin typeface="Calibri" panose="020F0502020204030204"/>
              </a:endParaRPr>
            </a:p>
          </p:txBody>
        </p:sp>
        <p:sp>
          <p:nvSpPr>
            <p:cNvPr id="47" name="TextBox 46">
              <a:extLst>
                <a:ext uri="{FF2B5EF4-FFF2-40B4-BE49-F238E27FC236}">
                  <a16:creationId xmlns:a16="http://schemas.microsoft.com/office/drawing/2014/main" id="{6A862B94-0230-0EF5-EC7F-DF7962EAE346}"/>
                </a:ext>
              </a:extLst>
            </p:cNvPr>
            <p:cNvSpPr txBox="1"/>
            <p:nvPr/>
          </p:nvSpPr>
          <p:spPr>
            <a:xfrm>
              <a:off x="9677400" y="1181100"/>
              <a:ext cx="6717614" cy="646331"/>
            </a:xfrm>
            <a:prstGeom prst="rect">
              <a:avLst/>
            </a:prstGeom>
            <a:noFill/>
          </p:spPr>
          <p:txBody>
            <a:bodyPr wrap="square">
              <a:spAutoFit/>
            </a:bodyPr>
            <a:lstStyle/>
            <a:p>
              <a:pPr algn="ctr"/>
              <a:r>
                <a:rPr lang="en-US" sz="3600" b="1" dirty="0">
                  <a:solidFill>
                    <a:srgbClr val="F56B62"/>
                  </a:solidFill>
                  <a:latin typeface="Calibri" panose="020F0502020204030204"/>
                </a:rPr>
                <a:t>EASY TO LINK RECORDS TO MAP</a:t>
              </a:r>
              <a:endParaRPr lang="en-US" sz="3600" dirty="0"/>
            </a:p>
          </p:txBody>
        </p:sp>
        <p:sp>
          <p:nvSpPr>
            <p:cNvPr id="48" name="TextBox 47">
              <a:extLst>
                <a:ext uri="{FF2B5EF4-FFF2-40B4-BE49-F238E27FC236}">
                  <a16:creationId xmlns:a16="http://schemas.microsoft.com/office/drawing/2014/main" id="{F497EEDB-FCCB-C0F0-85CD-E625FD176F11}"/>
                </a:ext>
              </a:extLst>
            </p:cNvPr>
            <p:cNvSpPr txBox="1"/>
            <p:nvPr/>
          </p:nvSpPr>
          <p:spPr>
            <a:xfrm>
              <a:off x="9740268" y="6700758"/>
              <a:ext cx="6062661" cy="646331"/>
            </a:xfrm>
            <a:prstGeom prst="rect">
              <a:avLst/>
            </a:prstGeom>
            <a:noFill/>
          </p:spPr>
          <p:txBody>
            <a:bodyPr wrap="square">
              <a:spAutoFit/>
            </a:bodyPr>
            <a:lstStyle/>
            <a:p>
              <a:pPr algn="ctr"/>
              <a:r>
                <a:rPr lang="en-US" sz="3600" b="1" dirty="0">
                  <a:solidFill>
                    <a:srgbClr val="F56B62"/>
                  </a:solidFill>
                  <a:latin typeface="Calibri" panose="020F0502020204030204"/>
                </a:rPr>
                <a:t>EASILY COMBINED</a:t>
              </a:r>
              <a:r>
                <a:rPr lang="en-US" sz="3600" b="1" dirty="0">
                  <a:solidFill>
                    <a:srgbClr val="F56B62"/>
                  </a:solidFill>
                </a:rPr>
                <a:t> DATABASES </a:t>
              </a:r>
              <a:endParaRPr lang="en-US" sz="3600" dirty="0"/>
            </a:p>
          </p:txBody>
        </p:sp>
        <p:cxnSp>
          <p:nvCxnSpPr>
            <p:cNvPr id="49" name="Straight Connector 48">
              <a:extLst>
                <a:ext uri="{FF2B5EF4-FFF2-40B4-BE49-F238E27FC236}">
                  <a16:creationId xmlns:a16="http://schemas.microsoft.com/office/drawing/2014/main" id="{F35B29A3-507B-58F9-B69B-43D4F4CEBC5C}"/>
                </a:ext>
              </a:extLst>
            </p:cNvPr>
            <p:cNvCxnSpPr>
              <a:cxnSpLocks/>
            </p:cNvCxnSpPr>
            <p:nvPr/>
          </p:nvCxnSpPr>
          <p:spPr>
            <a:xfrm flipH="1">
              <a:off x="12453408" y="2719809"/>
              <a:ext cx="500213" cy="501389"/>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7FAC3273-D376-85A6-1255-B4B3AC7E87E7}"/>
                </a:ext>
              </a:extLst>
            </p:cNvPr>
            <p:cNvCxnSpPr>
              <a:cxnSpLocks/>
            </p:cNvCxnSpPr>
            <p:nvPr/>
          </p:nvCxnSpPr>
          <p:spPr>
            <a:xfrm flipH="1" flipV="1">
              <a:off x="12935902" y="2710771"/>
              <a:ext cx="363261" cy="150239"/>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20E7B130-3D37-ABFD-ACF4-ACA81428B4AE}"/>
                </a:ext>
              </a:extLst>
            </p:cNvPr>
            <p:cNvCxnSpPr>
              <a:cxnSpLocks/>
            </p:cNvCxnSpPr>
            <p:nvPr/>
          </p:nvCxnSpPr>
          <p:spPr>
            <a:xfrm flipH="1">
              <a:off x="12795224" y="2854486"/>
              <a:ext cx="481967" cy="549278"/>
            </a:xfrm>
            <a:prstGeom prst="line">
              <a:avLst/>
            </a:prstGeom>
            <a:ln w="38100"/>
          </p:spPr>
          <p:style>
            <a:lnRef idx="1">
              <a:schemeClr val="accent1"/>
            </a:lnRef>
            <a:fillRef idx="0">
              <a:schemeClr val="accent1"/>
            </a:fillRef>
            <a:effectRef idx="0">
              <a:schemeClr val="accent1"/>
            </a:effectRef>
            <a:fontRef idx="minor">
              <a:schemeClr val="tx1"/>
            </a:fontRef>
          </p:style>
        </p:cxnSp>
        <p:pic>
          <p:nvPicPr>
            <p:cNvPr id="52" name="Picture 51">
              <a:extLst>
                <a:ext uri="{FF2B5EF4-FFF2-40B4-BE49-F238E27FC236}">
                  <a16:creationId xmlns:a16="http://schemas.microsoft.com/office/drawing/2014/main" id="{A5FA7991-51B9-389B-3A28-F02984FCEEC8}"/>
                </a:ext>
              </a:extLst>
            </p:cNvPr>
            <p:cNvPicPr>
              <a:picLocks noChangeAspect="1"/>
            </p:cNvPicPr>
            <p:nvPr/>
          </p:nvPicPr>
          <p:blipFill rotWithShape="1">
            <a:blip r:embed="rId5"/>
            <a:srcRect l="59888" t="59277" r="4366" b="36775"/>
            <a:stretch/>
          </p:blipFill>
          <p:spPr>
            <a:xfrm>
              <a:off x="12935902" y="2963030"/>
              <a:ext cx="3016398" cy="379646"/>
            </a:xfrm>
            <a:prstGeom prst="rect">
              <a:avLst/>
            </a:prstGeom>
          </p:spPr>
        </p:pic>
        <p:sp>
          <p:nvSpPr>
            <p:cNvPr id="53" name="Arrow: Right 52">
              <a:extLst>
                <a:ext uri="{FF2B5EF4-FFF2-40B4-BE49-F238E27FC236}">
                  <a16:creationId xmlns:a16="http://schemas.microsoft.com/office/drawing/2014/main" id="{47FA74B5-1580-883C-640E-FBFD0111FEEF}"/>
                </a:ext>
              </a:extLst>
            </p:cNvPr>
            <p:cNvSpPr/>
            <p:nvPr/>
          </p:nvSpPr>
          <p:spPr>
            <a:xfrm rot="18054938">
              <a:off x="10993471" y="3861572"/>
              <a:ext cx="2319312" cy="635331"/>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54" name="Rectangle 53">
              <a:extLst>
                <a:ext uri="{FF2B5EF4-FFF2-40B4-BE49-F238E27FC236}">
                  <a16:creationId xmlns:a16="http://schemas.microsoft.com/office/drawing/2014/main" id="{A933C6BA-1486-5317-D24C-7CBC80562106}"/>
                </a:ext>
              </a:extLst>
            </p:cNvPr>
            <p:cNvSpPr/>
            <p:nvPr/>
          </p:nvSpPr>
          <p:spPr>
            <a:xfrm>
              <a:off x="10543917" y="4770672"/>
              <a:ext cx="1147718" cy="549683"/>
            </a:xfrm>
            <a:prstGeom prst="rect">
              <a:avLst/>
            </a:prstGeom>
            <a:solidFill>
              <a:srgbClr val="00339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350" b="1" dirty="0">
                  <a:solidFill>
                    <a:schemeClr val="bg1"/>
                  </a:solidFill>
                  <a:latin typeface="Calibri" panose="020F0502020204030204"/>
                </a:rPr>
                <a:t>Nongraphic </a:t>
              </a:r>
              <a:br>
                <a:rPr lang="en-US" sz="1350" b="1" dirty="0">
                  <a:solidFill>
                    <a:schemeClr val="bg1"/>
                  </a:solidFill>
                  <a:latin typeface="Calibri" panose="020F0502020204030204"/>
                </a:rPr>
              </a:br>
              <a:r>
                <a:rPr lang="en-US" sz="1350" b="1" dirty="0">
                  <a:solidFill>
                    <a:schemeClr val="bg1"/>
                  </a:solidFill>
                  <a:latin typeface="Calibri" panose="020F0502020204030204"/>
                </a:rPr>
                <a:t>Record</a:t>
              </a:r>
              <a:endParaRPr lang="en-US" sz="1350" b="1" dirty="0">
                <a:solidFill>
                  <a:schemeClr val="bg1"/>
                </a:solidFill>
              </a:endParaRPr>
            </a:p>
          </p:txBody>
        </p:sp>
        <p:sp>
          <p:nvSpPr>
            <p:cNvPr id="55" name="TextBox 54">
              <a:extLst>
                <a:ext uri="{FF2B5EF4-FFF2-40B4-BE49-F238E27FC236}">
                  <a16:creationId xmlns:a16="http://schemas.microsoft.com/office/drawing/2014/main" id="{081FE55E-66F2-23A1-3C11-2E4BEBD8B75D}"/>
                </a:ext>
              </a:extLst>
            </p:cNvPr>
            <p:cNvSpPr txBox="1"/>
            <p:nvPr/>
          </p:nvSpPr>
          <p:spPr>
            <a:xfrm>
              <a:off x="11615862" y="3709279"/>
              <a:ext cx="796302" cy="1338828"/>
            </a:xfrm>
            <a:prstGeom prst="rect">
              <a:avLst/>
            </a:prstGeom>
            <a:noFill/>
          </p:spPr>
          <p:txBody>
            <a:bodyPr wrap="square">
              <a:spAutoFit/>
            </a:bodyPr>
            <a:lstStyle/>
            <a:p>
              <a:r>
                <a:rPr lang="en-US" sz="8100" b="1" dirty="0">
                  <a:solidFill>
                    <a:srgbClr val="00B050"/>
                  </a:solidFill>
                </a:rPr>
                <a:t>!</a:t>
              </a:r>
              <a:endParaRPr lang="en-US" sz="8100" dirty="0">
                <a:solidFill>
                  <a:srgbClr val="00B050"/>
                </a:solidFill>
              </a:endParaRPr>
            </a:p>
          </p:txBody>
        </p:sp>
        <p:sp>
          <p:nvSpPr>
            <p:cNvPr id="56" name="TextBox 55">
              <a:extLst>
                <a:ext uri="{FF2B5EF4-FFF2-40B4-BE49-F238E27FC236}">
                  <a16:creationId xmlns:a16="http://schemas.microsoft.com/office/drawing/2014/main" id="{2043C258-4E9A-11AA-9387-6B2F52D326CE}"/>
                </a:ext>
              </a:extLst>
            </p:cNvPr>
            <p:cNvSpPr txBox="1"/>
            <p:nvPr/>
          </p:nvSpPr>
          <p:spPr bwMode="auto">
            <a:xfrm>
              <a:off x="12457986" y="7555714"/>
              <a:ext cx="1911414" cy="1384995"/>
            </a:xfrm>
            <a:prstGeom prst="rect">
              <a:avLst/>
            </a:prstGeom>
            <a:noFill/>
          </p:spPr>
          <p:txBody>
            <a:bodyPr wrap="square">
              <a:spAutoFit/>
            </a:bodyPr>
            <a:lstStyle/>
            <a:p>
              <a:pPr>
                <a:defRPr/>
              </a:pPr>
              <a:r>
                <a:rPr lang="en-US" sz="2100" spc="-150" dirty="0">
                  <a:solidFill>
                    <a:srgbClr val="FFFF00"/>
                  </a:solidFill>
                </a:rPr>
                <a:t>OPN</a:t>
              </a:r>
              <a:r>
                <a:rPr lang="en-US" sz="2100" spc="-150" baseline="-25000" dirty="0">
                  <a:solidFill>
                    <a:srgbClr val="FFFF00"/>
                  </a:solidFill>
                </a:rPr>
                <a:t>1</a:t>
              </a:r>
              <a:r>
                <a:rPr lang="en-US" sz="2100" spc="-150" dirty="0">
                  <a:solidFill>
                    <a:schemeClr val="bg1"/>
                  </a:solidFill>
                </a:rPr>
                <a:t> Attributes</a:t>
              </a:r>
              <a:r>
                <a:rPr lang="en-US" sz="2100" spc="-150" baseline="-25000" dirty="0">
                  <a:solidFill>
                    <a:schemeClr val="bg1"/>
                  </a:solidFill>
                </a:rPr>
                <a:t>1</a:t>
              </a:r>
              <a:r>
                <a:rPr lang="en-US" sz="2100" spc="-150" dirty="0">
                  <a:solidFill>
                    <a:schemeClr val="bg1"/>
                  </a:solidFill>
                </a:rPr>
                <a:t> </a:t>
              </a:r>
              <a:endParaRPr lang="en-US" sz="2100" spc="-150" baseline="-25000" dirty="0">
                <a:solidFill>
                  <a:schemeClr val="bg1"/>
                </a:solidFill>
              </a:endParaRPr>
            </a:p>
            <a:p>
              <a:pPr>
                <a:defRPr/>
              </a:pPr>
              <a:r>
                <a:rPr lang="en-US" sz="2100" spc="-150" dirty="0">
                  <a:solidFill>
                    <a:srgbClr val="FFFF00"/>
                  </a:solidFill>
                </a:rPr>
                <a:t>OPN</a:t>
              </a:r>
              <a:r>
                <a:rPr lang="en-US" sz="2100" spc="-150" baseline="-25000" dirty="0">
                  <a:solidFill>
                    <a:srgbClr val="FFFF00"/>
                  </a:solidFill>
                </a:rPr>
                <a:t>2</a:t>
              </a:r>
              <a:r>
                <a:rPr lang="en-US" sz="2100" spc="-150" dirty="0">
                  <a:solidFill>
                    <a:schemeClr val="bg1"/>
                  </a:solidFill>
                </a:rPr>
                <a:t> Attributes</a:t>
              </a:r>
              <a:r>
                <a:rPr lang="en-US" sz="2100" spc="-150" baseline="-25000" dirty="0">
                  <a:solidFill>
                    <a:schemeClr val="bg1"/>
                  </a:solidFill>
                </a:rPr>
                <a:t>1</a:t>
              </a:r>
              <a:r>
                <a:rPr lang="en-US" sz="2100" spc="-150" dirty="0">
                  <a:solidFill>
                    <a:schemeClr val="bg1"/>
                  </a:solidFill>
                </a:rPr>
                <a:t> </a:t>
              </a:r>
              <a:endParaRPr lang="en-US" sz="2100" spc="-150" baseline="-25000" dirty="0">
                <a:solidFill>
                  <a:schemeClr val="bg1"/>
                </a:solidFill>
              </a:endParaRPr>
            </a:p>
            <a:p>
              <a:pPr>
                <a:defRPr/>
              </a:pPr>
              <a:r>
                <a:rPr lang="en-US" sz="2100" spc="-150" dirty="0">
                  <a:solidFill>
                    <a:srgbClr val="FFFF00"/>
                  </a:solidFill>
                </a:rPr>
                <a:t>OPN</a:t>
              </a:r>
              <a:r>
                <a:rPr lang="en-US" sz="2100" spc="-150" baseline="-25000" dirty="0">
                  <a:solidFill>
                    <a:srgbClr val="FFFF00"/>
                  </a:solidFill>
                </a:rPr>
                <a:t>3</a:t>
              </a:r>
              <a:r>
                <a:rPr lang="en-US" sz="2100" spc="-150" dirty="0">
                  <a:solidFill>
                    <a:schemeClr val="bg1"/>
                  </a:solidFill>
                </a:rPr>
                <a:t> Attributes</a:t>
              </a:r>
              <a:r>
                <a:rPr lang="en-US" sz="2100" spc="-150" baseline="-25000" dirty="0">
                  <a:solidFill>
                    <a:schemeClr val="bg1"/>
                  </a:solidFill>
                </a:rPr>
                <a:t>1</a:t>
              </a:r>
              <a:r>
                <a:rPr lang="en-US" sz="2100" spc="-150" dirty="0">
                  <a:solidFill>
                    <a:schemeClr val="bg1"/>
                  </a:solidFill>
                </a:rPr>
                <a:t> </a:t>
              </a:r>
              <a:endParaRPr lang="en-US" sz="2100" spc="-150" baseline="-25000" dirty="0">
                <a:solidFill>
                  <a:schemeClr val="bg1"/>
                </a:solidFill>
              </a:endParaRPr>
            </a:p>
            <a:p>
              <a:pPr>
                <a:defRPr/>
              </a:pPr>
              <a:r>
                <a:rPr lang="en-US" sz="2100" spc="-150" dirty="0">
                  <a:solidFill>
                    <a:srgbClr val="FFFF00"/>
                  </a:solidFill>
                </a:rPr>
                <a:t>PN</a:t>
              </a:r>
              <a:r>
                <a:rPr lang="en-US" sz="2100" spc="-150" baseline="-25000" dirty="0">
                  <a:solidFill>
                    <a:srgbClr val="FFFF00"/>
                  </a:solidFill>
                </a:rPr>
                <a:t>4</a:t>
              </a:r>
              <a:r>
                <a:rPr lang="en-US" sz="2100" spc="-150" dirty="0">
                  <a:solidFill>
                    <a:schemeClr val="bg1"/>
                  </a:solidFill>
                </a:rPr>
                <a:t> Attributes</a:t>
              </a:r>
              <a:r>
                <a:rPr lang="en-US" sz="2100" spc="-150" baseline="-25000" dirty="0">
                  <a:solidFill>
                    <a:schemeClr val="bg1"/>
                  </a:solidFill>
                </a:rPr>
                <a:t>1</a:t>
              </a:r>
              <a:endParaRPr lang="en-US" sz="1575" spc="-150" dirty="0">
                <a:solidFill>
                  <a:schemeClr val="bg1"/>
                </a:solidFill>
              </a:endParaRPr>
            </a:p>
          </p:txBody>
        </p:sp>
        <p:sp>
          <p:nvSpPr>
            <p:cNvPr id="57" name="TextBox 56">
              <a:extLst>
                <a:ext uri="{FF2B5EF4-FFF2-40B4-BE49-F238E27FC236}">
                  <a16:creationId xmlns:a16="http://schemas.microsoft.com/office/drawing/2014/main" id="{65B11858-934E-41BE-4248-0C0350CEBD14}"/>
                </a:ext>
              </a:extLst>
            </p:cNvPr>
            <p:cNvSpPr txBox="1"/>
            <p:nvPr/>
          </p:nvSpPr>
          <p:spPr bwMode="auto">
            <a:xfrm>
              <a:off x="9420876" y="7595089"/>
              <a:ext cx="1911414" cy="1384995"/>
            </a:xfrm>
            <a:prstGeom prst="rect">
              <a:avLst/>
            </a:prstGeom>
            <a:noFill/>
          </p:spPr>
          <p:txBody>
            <a:bodyPr wrap="square">
              <a:spAutoFit/>
            </a:bodyPr>
            <a:lstStyle/>
            <a:p>
              <a:pPr>
                <a:defRPr/>
              </a:pPr>
              <a:r>
                <a:rPr lang="en-US" sz="2100" spc="-150" dirty="0">
                  <a:solidFill>
                    <a:schemeClr val="bg1"/>
                  </a:solidFill>
                </a:rPr>
                <a:t>Attributes</a:t>
              </a:r>
              <a:r>
                <a:rPr lang="en-US" sz="2100" spc="-150" baseline="-25000" dirty="0">
                  <a:solidFill>
                    <a:schemeClr val="bg1"/>
                  </a:solidFill>
                </a:rPr>
                <a:t>1</a:t>
              </a:r>
              <a:r>
                <a:rPr lang="en-US" sz="2100" spc="-150" dirty="0">
                  <a:solidFill>
                    <a:schemeClr val="bg1"/>
                  </a:solidFill>
                </a:rPr>
                <a:t> </a:t>
              </a:r>
              <a:r>
                <a:rPr lang="en-US" sz="2100" spc="-150" dirty="0">
                  <a:solidFill>
                    <a:srgbClr val="FFFF00"/>
                  </a:solidFill>
                </a:rPr>
                <a:t>OPN</a:t>
              </a:r>
              <a:r>
                <a:rPr lang="en-US" sz="2100" spc="-150" baseline="-25000" dirty="0">
                  <a:solidFill>
                    <a:srgbClr val="FFFF00"/>
                  </a:solidFill>
                </a:rPr>
                <a:t>1</a:t>
              </a:r>
              <a:r>
                <a:rPr lang="en-US" sz="2100" spc="-150" dirty="0">
                  <a:solidFill>
                    <a:schemeClr val="bg1"/>
                  </a:solidFill>
                </a:rPr>
                <a:t> </a:t>
              </a:r>
              <a:endParaRPr lang="en-US" sz="2100" spc="-150" baseline="-25000" dirty="0">
                <a:solidFill>
                  <a:schemeClr val="bg1"/>
                </a:solidFill>
              </a:endParaRPr>
            </a:p>
            <a:p>
              <a:pPr>
                <a:defRPr/>
              </a:pPr>
              <a:r>
                <a:rPr lang="en-US" sz="2100" spc="-150" dirty="0">
                  <a:solidFill>
                    <a:schemeClr val="bg1"/>
                  </a:solidFill>
                </a:rPr>
                <a:t>Attributes</a:t>
              </a:r>
              <a:r>
                <a:rPr lang="en-US" sz="2100" spc="-150" baseline="-25000" dirty="0">
                  <a:solidFill>
                    <a:schemeClr val="bg1"/>
                  </a:solidFill>
                </a:rPr>
                <a:t>2</a:t>
              </a:r>
              <a:r>
                <a:rPr lang="en-US" sz="2100" spc="-150" dirty="0">
                  <a:solidFill>
                    <a:schemeClr val="bg1"/>
                  </a:solidFill>
                </a:rPr>
                <a:t> </a:t>
              </a:r>
              <a:r>
                <a:rPr lang="en-US" sz="2100" spc="-150" dirty="0">
                  <a:solidFill>
                    <a:srgbClr val="FFFF00"/>
                  </a:solidFill>
                </a:rPr>
                <a:t>OPN</a:t>
              </a:r>
              <a:r>
                <a:rPr lang="en-US" sz="2100" spc="-150" baseline="-25000" dirty="0">
                  <a:solidFill>
                    <a:srgbClr val="FFFF00"/>
                  </a:solidFill>
                </a:rPr>
                <a:t>2</a:t>
              </a:r>
              <a:endParaRPr lang="en-US" sz="2100" spc="-150" baseline="-25000" dirty="0">
                <a:solidFill>
                  <a:schemeClr val="bg1"/>
                </a:solidFill>
              </a:endParaRPr>
            </a:p>
            <a:p>
              <a:pPr>
                <a:defRPr/>
              </a:pPr>
              <a:r>
                <a:rPr lang="en-US" sz="2100" spc="-150" dirty="0">
                  <a:solidFill>
                    <a:schemeClr val="bg1"/>
                  </a:solidFill>
                </a:rPr>
                <a:t>Attributes</a:t>
              </a:r>
              <a:r>
                <a:rPr lang="en-US" sz="2100" spc="-150" baseline="-25000" dirty="0">
                  <a:solidFill>
                    <a:schemeClr val="bg1"/>
                  </a:solidFill>
                </a:rPr>
                <a:t>3</a:t>
              </a:r>
              <a:r>
                <a:rPr lang="en-US" sz="2100" spc="-150" dirty="0">
                  <a:solidFill>
                    <a:schemeClr val="bg1"/>
                  </a:solidFill>
                </a:rPr>
                <a:t> </a:t>
              </a:r>
              <a:r>
                <a:rPr lang="en-US" sz="2100" spc="-150" dirty="0">
                  <a:solidFill>
                    <a:srgbClr val="FFFF00"/>
                  </a:solidFill>
                </a:rPr>
                <a:t>OPN</a:t>
              </a:r>
              <a:r>
                <a:rPr lang="en-US" sz="2100" spc="-150" baseline="-25000" dirty="0">
                  <a:solidFill>
                    <a:srgbClr val="FFFF00"/>
                  </a:solidFill>
                </a:rPr>
                <a:t>3</a:t>
              </a:r>
              <a:r>
                <a:rPr lang="en-US" sz="2100" spc="-150" dirty="0">
                  <a:solidFill>
                    <a:schemeClr val="bg1"/>
                  </a:solidFill>
                </a:rPr>
                <a:t> </a:t>
              </a:r>
              <a:endParaRPr lang="en-US" sz="2100" spc="-150" baseline="-25000" dirty="0">
                <a:solidFill>
                  <a:schemeClr val="bg1"/>
                </a:solidFill>
              </a:endParaRPr>
            </a:p>
            <a:p>
              <a:pPr>
                <a:defRPr/>
              </a:pPr>
              <a:r>
                <a:rPr lang="en-US" sz="2100" spc="-150" dirty="0">
                  <a:solidFill>
                    <a:schemeClr val="bg1"/>
                  </a:solidFill>
                </a:rPr>
                <a:t>Attributes</a:t>
              </a:r>
              <a:r>
                <a:rPr lang="en-US" sz="2100" spc="-150" baseline="-25000" dirty="0">
                  <a:solidFill>
                    <a:schemeClr val="bg1"/>
                  </a:solidFill>
                </a:rPr>
                <a:t>4</a:t>
              </a:r>
              <a:r>
                <a:rPr lang="en-US" sz="2100" spc="-150" dirty="0">
                  <a:solidFill>
                    <a:srgbClr val="FFFF00"/>
                  </a:solidFill>
                </a:rPr>
                <a:t> OPN</a:t>
              </a:r>
              <a:r>
                <a:rPr lang="en-US" sz="2100" spc="-150" baseline="-25000" dirty="0">
                  <a:solidFill>
                    <a:srgbClr val="FFFF00"/>
                  </a:solidFill>
                </a:rPr>
                <a:t>4</a:t>
              </a:r>
              <a:endParaRPr lang="en-US" sz="1575" spc="-150" dirty="0">
                <a:solidFill>
                  <a:schemeClr val="bg1"/>
                </a:solidFill>
              </a:endParaRPr>
            </a:p>
          </p:txBody>
        </p:sp>
        <p:sp>
          <p:nvSpPr>
            <p:cNvPr id="58" name="TextBox 57">
              <a:extLst>
                <a:ext uri="{FF2B5EF4-FFF2-40B4-BE49-F238E27FC236}">
                  <a16:creationId xmlns:a16="http://schemas.microsoft.com/office/drawing/2014/main" id="{E1EB2E2A-2644-CF68-891F-D379C25DA42C}"/>
                </a:ext>
              </a:extLst>
            </p:cNvPr>
            <p:cNvSpPr txBox="1"/>
            <p:nvPr/>
          </p:nvSpPr>
          <p:spPr>
            <a:xfrm>
              <a:off x="12885703" y="3289167"/>
              <a:ext cx="1246560" cy="369332"/>
            </a:xfrm>
            <a:prstGeom prst="rect">
              <a:avLst/>
            </a:prstGeom>
            <a:noFill/>
          </p:spPr>
          <p:txBody>
            <a:bodyPr wrap="none" rtlCol="0">
              <a:spAutoFit/>
            </a:bodyPr>
            <a:lstStyle/>
            <a:p>
              <a:r>
                <a:rPr lang="en-US" b="1" dirty="0">
                  <a:solidFill>
                    <a:srgbClr val="0E3E9F"/>
                  </a:solidFill>
                </a:rPr>
                <a:t>PLUS CODE</a:t>
              </a:r>
            </a:p>
          </p:txBody>
        </p:sp>
        <p:sp>
          <p:nvSpPr>
            <p:cNvPr id="59" name="TextBox 58">
              <a:extLst>
                <a:ext uri="{FF2B5EF4-FFF2-40B4-BE49-F238E27FC236}">
                  <a16:creationId xmlns:a16="http://schemas.microsoft.com/office/drawing/2014/main" id="{747480E4-55DB-0A3C-A814-BDA71D5625BB}"/>
                </a:ext>
              </a:extLst>
            </p:cNvPr>
            <p:cNvSpPr txBox="1"/>
            <p:nvPr/>
          </p:nvSpPr>
          <p:spPr>
            <a:xfrm>
              <a:off x="14865766" y="3298177"/>
              <a:ext cx="2529282" cy="369332"/>
            </a:xfrm>
            <a:prstGeom prst="rect">
              <a:avLst/>
            </a:prstGeom>
            <a:noFill/>
          </p:spPr>
          <p:txBody>
            <a:bodyPr wrap="none" rtlCol="0">
              <a:spAutoFit/>
            </a:bodyPr>
            <a:lstStyle/>
            <a:p>
              <a:r>
                <a:rPr lang="en-US" b="1" dirty="0">
                  <a:solidFill>
                    <a:srgbClr val="0E3E9F"/>
                  </a:solidFill>
                </a:rPr>
                <a:t>PID [Property Record ID]</a:t>
              </a:r>
            </a:p>
          </p:txBody>
        </p:sp>
      </p:grpSp>
    </p:spTree>
    <p:extLst>
      <p:ext uri="{BB962C8B-B14F-4D97-AF65-F5344CB8AC3E}">
        <p14:creationId xmlns:p14="http://schemas.microsoft.com/office/powerpoint/2010/main" val="4000014843"/>
      </p:ext>
    </p:extLst>
  </p:cSld>
  <p:clrMapOvr>
    <a:masterClrMapping/>
  </p:clrMapOvr>
  <p:transition spd="slow">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F2791FA-DA82-6DB5-07FF-B8CD843D71F2}"/>
              </a:ext>
            </a:extLst>
          </p:cNvPr>
          <p:cNvSpPr txBox="1"/>
          <p:nvPr/>
        </p:nvSpPr>
        <p:spPr>
          <a:xfrm>
            <a:off x="0" y="124446"/>
            <a:ext cx="15842108" cy="738664"/>
          </a:xfrm>
          <a:prstGeom prst="rect">
            <a:avLst/>
          </a:prstGeom>
          <a:noFill/>
        </p:spPr>
        <p:txBody>
          <a:bodyPr wrap="square">
            <a:spAutoFit/>
          </a:bodyPr>
          <a:lstStyle/>
          <a:p>
            <a:r>
              <a:rPr lang="en-US" sz="4200" b="1" spc="-150" dirty="0">
                <a:solidFill>
                  <a:srgbClr val="2D3B68"/>
                </a:solidFill>
                <a:latin typeface="Arial Black" panose="020B0A04020102020204" pitchFamily="34" charset="0"/>
              </a:rPr>
              <a:t>HOW IT WORKS</a:t>
            </a:r>
          </a:p>
        </p:txBody>
      </p:sp>
      <p:sp>
        <p:nvSpPr>
          <p:cNvPr id="3" name="TextBox 2">
            <a:extLst>
              <a:ext uri="{FF2B5EF4-FFF2-40B4-BE49-F238E27FC236}">
                <a16:creationId xmlns:a16="http://schemas.microsoft.com/office/drawing/2014/main" id="{37D1509C-F7DB-538A-3EE7-25DF92F49592}"/>
              </a:ext>
            </a:extLst>
          </p:cNvPr>
          <p:cNvSpPr txBox="1"/>
          <p:nvPr/>
        </p:nvSpPr>
        <p:spPr>
          <a:xfrm>
            <a:off x="525781" y="2933700"/>
            <a:ext cx="5703917" cy="6524863"/>
          </a:xfrm>
          <a:prstGeom prst="rect">
            <a:avLst/>
          </a:prstGeom>
          <a:noFill/>
        </p:spPr>
        <p:txBody>
          <a:bodyPr wrap="square">
            <a:spAutoFit/>
          </a:bodyPr>
          <a:lstStyle/>
          <a:p>
            <a:pPr algn="just" defTabSz="1371600" eaLnBrk="0" fontAlgn="base" hangingPunct="0">
              <a:spcBef>
                <a:spcPct val="0"/>
              </a:spcBef>
              <a:spcAft>
                <a:spcPct val="0"/>
              </a:spcAft>
            </a:pPr>
            <a:r>
              <a:rPr lang="en-US" altLang="en-US" sz="2200" b="1" dirty="0">
                <a:solidFill>
                  <a:srgbClr val="003399"/>
                </a:solidFill>
                <a:latin typeface="Aptos" panose="020B0004020202020204" pitchFamily="34" charset="0"/>
                <a:ea typeface="Aptos" panose="020B0004020202020204" pitchFamily="34" charset="0"/>
                <a:cs typeface="Times New Roman" panose="02020603050405020304" pitchFamily="18" charset="0"/>
              </a:rPr>
              <a:t>OPN HUB</a:t>
            </a:r>
            <a:r>
              <a:rPr lang="en-US" altLang="en-US" sz="2200" dirty="0">
                <a:solidFill>
                  <a:srgbClr val="003399"/>
                </a:solidFill>
                <a:latin typeface="Aptos" panose="020B0004020202020204" pitchFamily="34" charset="0"/>
                <a:ea typeface="Aptos" panose="020B0004020202020204" pitchFamily="34" charset="0"/>
                <a:cs typeface="Times New Roman" panose="02020603050405020304" pitchFamily="18" charset="0"/>
              </a:rPr>
              <a:t> is a compilation of JSONs of every Parcel boundary in US [World, as called for in the OGC OPN SWG Charter], each assigned an Open Parcel Number. OPN Fields include </a:t>
            </a:r>
            <a:r>
              <a:rPr lang="en-US" altLang="en-US" sz="2200" b="1" dirty="0">
                <a:solidFill>
                  <a:srgbClr val="003399"/>
                </a:solidFill>
                <a:latin typeface="Aptos" panose="020B0004020202020204" pitchFamily="34" charset="0"/>
                <a:ea typeface="Aptos" panose="020B0004020202020204" pitchFamily="34" charset="0"/>
                <a:cs typeface="Times New Roman" panose="02020603050405020304" pitchFamily="18" charset="0"/>
              </a:rPr>
              <a:t>OPN, APN, OWNER, CHANGE DATE.</a:t>
            </a:r>
            <a:endParaRPr lang="en-US" altLang="en-US" sz="2200" b="1" dirty="0">
              <a:solidFill>
                <a:srgbClr val="003399"/>
              </a:solidFill>
            </a:endParaRPr>
          </a:p>
          <a:p>
            <a:pPr algn="just" defTabSz="1371600" eaLnBrk="0" fontAlgn="base" hangingPunct="0">
              <a:spcBef>
                <a:spcPct val="0"/>
              </a:spcBef>
              <a:spcAft>
                <a:spcPct val="0"/>
              </a:spcAft>
            </a:pPr>
            <a:endParaRPr lang="en-US" altLang="en-US" sz="2200" dirty="0">
              <a:solidFill>
                <a:srgbClr val="003399"/>
              </a:solidFill>
              <a:latin typeface="Aptos" panose="020B0004020202020204" pitchFamily="34" charset="0"/>
              <a:ea typeface="Aptos" panose="020B0004020202020204" pitchFamily="34" charset="0"/>
              <a:cs typeface="Times New Roman" panose="02020603050405020304" pitchFamily="18" charset="0"/>
            </a:endParaRPr>
          </a:p>
          <a:p>
            <a:pPr algn="just" defTabSz="1371600" eaLnBrk="0" fontAlgn="base" hangingPunct="0">
              <a:spcBef>
                <a:spcPct val="0"/>
              </a:spcBef>
              <a:spcAft>
                <a:spcPct val="0"/>
              </a:spcAft>
            </a:pPr>
            <a:r>
              <a:rPr lang="en-US" altLang="en-US" sz="2200" dirty="0">
                <a:solidFill>
                  <a:srgbClr val="003399"/>
                </a:solidFill>
                <a:latin typeface="Aptos" panose="020B0004020202020204" pitchFamily="34" charset="0"/>
                <a:ea typeface="Aptos" panose="020B0004020202020204" pitchFamily="34" charset="0"/>
                <a:cs typeface="Times New Roman" panose="02020603050405020304" pitchFamily="18" charset="0"/>
              </a:rPr>
              <a:t>As local changes to County Parcel Map boundaries update the OPN HUB, due to lot line changes, </a:t>
            </a:r>
            <a:r>
              <a:rPr lang="en-US" altLang="en-US" sz="2200" b="1" dirty="0">
                <a:solidFill>
                  <a:srgbClr val="003399"/>
                </a:solidFill>
                <a:latin typeface="Aptos" panose="020B0004020202020204" pitchFamily="34" charset="0"/>
                <a:ea typeface="Aptos" panose="020B0004020202020204" pitchFamily="34" charset="0"/>
                <a:cs typeface="Times New Roman" panose="02020603050405020304" pitchFamily="18" charset="0"/>
              </a:rPr>
              <a:t>Plus Codes</a:t>
            </a:r>
            <a:r>
              <a:rPr lang="en-US" altLang="en-US" sz="2200" dirty="0">
                <a:solidFill>
                  <a:srgbClr val="003399"/>
                </a:solidFill>
                <a:latin typeface="Aptos" panose="020B0004020202020204" pitchFamily="34" charset="0"/>
                <a:ea typeface="Aptos" panose="020B0004020202020204" pitchFamily="34" charset="0"/>
                <a:cs typeface="Times New Roman" panose="02020603050405020304" pitchFamily="18" charset="0"/>
              </a:rPr>
              <a:t> no longer the centroid of any </a:t>
            </a:r>
            <a:r>
              <a:rPr lang="en-US" altLang="en-US" sz="2200" b="1" dirty="0">
                <a:solidFill>
                  <a:srgbClr val="003399"/>
                </a:solidFill>
                <a:latin typeface="Aptos" panose="020B0004020202020204" pitchFamily="34" charset="0"/>
                <a:ea typeface="Aptos" panose="020B0004020202020204" pitchFamily="34" charset="0"/>
                <a:cs typeface="Times New Roman" panose="02020603050405020304" pitchFamily="18" charset="0"/>
              </a:rPr>
              <a:t>CURRENT</a:t>
            </a:r>
            <a:r>
              <a:rPr lang="en-US" altLang="en-US" sz="2200" dirty="0">
                <a:solidFill>
                  <a:srgbClr val="003399"/>
                </a:solidFill>
                <a:latin typeface="Aptos" panose="020B0004020202020204" pitchFamily="34" charset="0"/>
                <a:ea typeface="Aptos" panose="020B0004020202020204" pitchFamily="34" charset="0"/>
                <a:cs typeface="Times New Roman" panose="02020603050405020304" pitchFamily="18" charset="0"/>
              </a:rPr>
              <a:t> parcel are archived in a </a:t>
            </a:r>
            <a:r>
              <a:rPr lang="en-US" altLang="en-US" sz="2200" b="1" dirty="0">
                <a:solidFill>
                  <a:srgbClr val="003399"/>
                </a:solidFill>
                <a:latin typeface="Aptos" panose="020B0004020202020204" pitchFamily="34" charset="0"/>
                <a:ea typeface="Aptos" panose="020B0004020202020204" pitchFamily="34" charset="0"/>
                <a:cs typeface="Times New Roman" panose="02020603050405020304" pitchFamily="18" charset="0"/>
              </a:rPr>
              <a:t>LEGACY OPN TABLE</a:t>
            </a:r>
            <a:r>
              <a:rPr lang="en-US" altLang="en-US" sz="2200" dirty="0">
                <a:solidFill>
                  <a:srgbClr val="003399"/>
                </a:solidFill>
                <a:latin typeface="Aptos" panose="020B0004020202020204" pitchFamily="34" charset="0"/>
                <a:ea typeface="Aptos" panose="020B0004020202020204" pitchFamily="34" charset="0"/>
                <a:cs typeface="Times New Roman" panose="02020603050405020304" pitchFamily="18" charset="0"/>
              </a:rPr>
              <a:t>.   </a:t>
            </a:r>
          </a:p>
          <a:p>
            <a:pPr algn="just" defTabSz="1371600" eaLnBrk="0" fontAlgn="base" hangingPunct="0">
              <a:spcBef>
                <a:spcPct val="0"/>
              </a:spcBef>
              <a:spcAft>
                <a:spcPct val="0"/>
              </a:spcAft>
            </a:pPr>
            <a:endParaRPr lang="en-US" altLang="en-US" sz="2200" dirty="0">
              <a:solidFill>
                <a:srgbClr val="003399"/>
              </a:solidFill>
              <a:latin typeface="Aptos" panose="020B0004020202020204" pitchFamily="34" charset="0"/>
              <a:ea typeface="Aptos" panose="020B0004020202020204" pitchFamily="34" charset="0"/>
              <a:cs typeface="Times New Roman" panose="02020603050405020304" pitchFamily="18" charset="0"/>
            </a:endParaRPr>
          </a:p>
          <a:p>
            <a:pPr algn="just"/>
            <a:r>
              <a:rPr lang="en-US" sz="2200" dirty="0">
                <a:solidFill>
                  <a:schemeClr val="accent1"/>
                </a:solidFill>
              </a:rPr>
              <a:t>Any Lat/Long Point-in-Parcel value assigned to a data record sent the OPN HUB returns the OPN assigned to the GeoJSON parcel boundary in which it lands. Think of UCPI as many basket balls going through the same hoop, each a different way, but all leaving with the ID number assigned to that hoop.</a:t>
            </a:r>
            <a:endParaRPr lang="en-US" altLang="en-US" sz="1050" dirty="0">
              <a:solidFill>
                <a:srgbClr val="003399"/>
              </a:solidFill>
            </a:endParaRPr>
          </a:p>
        </p:txBody>
      </p:sp>
      <p:sp>
        <p:nvSpPr>
          <p:cNvPr id="4" name="TextBox 3">
            <a:extLst>
              <a:ext uri="{FF2B5EF4-FFF2-40B4-BE49-F238E27FC236}">
                <a16:creationId xmlns:a16="http://schemas.microsoft.com/office/drawing/2014/main" id="{A1462782-DFDE-6D5D-6CA0-BA0CA6A29FA5}"/>
              </a:ext>
            </a:extLst>
          </p:cNvPr>
          <p:cNvSpPr txBox="1"/>
          <p:nvPr/>
        </p:nvSpPr>
        <p:spPr>
          <a:xfrm>
            <a:off x="560072" y="1086613"/>
            <a:ext cx="4606288" cy="1754326"/>
          </a:xfrm>
          <a:prstGeom prst="rect">
            <a:avLst/>
          </a:prstGeom>
          <a:noFill/>
        </p:spPr>
        <p:txBody>
          <a:bodyPr wrap="square">
            <a:spAutoFit/>
          </a:bodyPr>
          <a:lstStyle/>
          <a:p>
            <a:r>
              <a:rPr lang="en-US" sz="5400" b="1" dirty="0">
                <a:solidFill>
                  <a:srgbClr val="FA6868"/>
                </a:solidFill>
              </a:rPr>
              <a:t>UCPI </a:t>
            </a:r>
            <a:br>
              <a:rPr lang="en-US" sz="5400" b="1" dirty="0">
                <a:solidFill>
                  <a:srgbClr val="FA6868"/>
                </a:solidFill>
              </a:rPr>
            </a:br>
            <a:r>
              <a:rPr lang="en-US" sz="5400" b="1" dirty="0">
                <a:solidFill>
                  <a:srgbClr val="FA6868"/>
                </a:solidFill>
              </a:rPr>
              <a:t>KEY ELEMENT </a:t>
            </a:r>
          </a:p>
        </p:txBody>
      </p:sp>
      <p:grpSp>
        <p:nvGrpSpPr>
          <p:cNvPr id="6" name="Group 6">
            <a:extLst>
              <a:ext uri="{FF2B5EF4-FFF2-40B4-BE49-F238E27FC236}">
                <a16:creationId xmlns:a16="http://schemas.microsoft.com/office/drawing/2014/main" id="{1A5358C5-0E2B-0E33-A9F7-8AAB1A949E84}"/>
              </a:ext>
            </a:extLst>
          </p:cNvPr>
          <p:cNvGrpSpPr>
            <a:grpSpLocks/>
          </p:cNvGrpSpPr>
          <p:nvPr/>
        </p:nvGrpSpPr>
        <p:grpSpPr bwMode="auto">
          <a:xfrm>
            <a:off x="6406874" y="1584183"/>
            <a:ext cx="7578091" cy="7214643"/>
            <a:chOff x="1111735" y="457200"/>
            <a:chExt cx="2345841" cy="2133600"/>
          </a:xfrm>
        </p:grpSpPr>
        <p:sp>
          <p:nvSpPr>
            <p:cNvPr id="7" name="Octagon 6">
              <a:extLst>
                <a:ext uri="{FF2B5EF4-FFF2-40B4-BE49-F238E27FC236}">
                  <a16:creationId xmlns:a16="http://schemas.microsoft.com/office/drawing/2014/main" id="{73FE4D37-2270-5FF4-D2AC-D685E7D40543}"/>
                </a:ext>
              </a:extLst>
            </p:cNvPr>
            <p:cNvSpPr/>
            <p:nvPr/>
          </p:nvSpPr>
          <p:spPr bwMode="auto">
            <a:xfrm>
              <a:off x="1157031" y="457200"/>
              <a:ext cx="2300545" cy="2133600"/>
            </a:xfrm>
            <a:prstGeom prst="octagon">
              <a:avLst/>
            </a:prstGeom>
            <a:solidFill>
              <a:srgbClr val="1244A9"/>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defRPr/>
              </a:pPr>
              <a:endParaRPr lang="en-US" sz="3681" dirty="0"/>
            </a:p>
          </p:txBody>
        </p:sp>
        <p:sp>
          <p:nvSpPr>
            <p:cNvPr id="10" name="Octagon 9">
              <a:extLst>
                <a:ext uri="{FF2B5EF4-FFF2-40B4-BE49-F238E27FC236}">
                  <a16:creationId xmlns:a16="http://schemas.microsoft.com/office/drawing/2014/main" id="{8141F8EE-7164-BBD8-2766-155C46CF36C2}"/>
                </a:ext>
              </a:extLst>
            </p:cNvPr>
            <p:cNvSpPr/>
            <p:nvPr/>
          </p:nvSpPr>
          <p:spPr bwMode="auto">
            <a:xfrm>
              <a:off x="1272931" y="581025"/>
              <a:ext cx="2067157" cy="1895475"/>
            </a:xfrm>
            <a:prstGeom prst="octagon">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defRPr/>
              </a:pPr>
              <a:endParaRPr lang="en-US" sz="3681" dirty="0"/>
            </a:p>
          </p:txBody>
        </p:sp>
        <p:pic>
          <p:nvPicPr>
            <p:cNvPr id="11" name="Picture 19">
              <a:extLst>
                <a:ext uri="{FF2B5EF4-FFF2-40B4-BE49-F238E27FC236}">
                  <a16:creationId xmlns:a16="http://schemas.microsoft.com/office/drawing/2014/main" id="{E360D7CC-CCDE-DE39-C185-6D453AD75782}"/>
                </a:ext>
              </a:extLst>
            </p:cNvPr>
            <p:cNvPicPr>
              <a:picLocks noChangeAspect="1" noChangeArrowheads="1"/>
            </p:cNvPicPr>
            <p:nvPr/>
          </p:nvPicPr>
          <p:blipFill>
            <a:blip r:embed="rId3">
              <a:clrChange>
                <a:clrFrom>
                  <a:srgbClr val="FEFFFF"/>
                </a:clrFrom>
                <a:clrTo>
                  <a:srgbClr val="FEFFFF">
                    <a:alpha val="0"/>
                  </a:srgbClr>
                </a:clrTo>
              </a:clrChange>
              <a:extLst>
                <a:ext uri="{28A0092B-C50C-407E-A947-70E740481C1C}">
                  <a14:useLocalDpi xmlns:a14="http://schemas.microsoft.com/office/drawing/2010/main" val="0"/>
                </a:ext>
              </a:extLst>
            </a:blip>
            <a:srcRect l="490"/>
            <a:stretch>
              <a:fillRect/>
            </a:stretch>
          </p:blipFill>
          <p:spPr bwMode="auto">
            <a:xfrm>
              <a:off x="1171576" y="994569"/>
              <a:ext cx="2286000" cy="12914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Rounded Corners 11">
              <a:extLst>
                <a:ext uri="{FF2B5EF4-FFF2-40B4-BE49-F238E27FC236}">
                  <a16:creationId xmlns:a16="http://schemas.microsoft.com/office/drawing/2014/main" id="{06388CA0-D3AF-D84D-EB1A-27A6312DA2F6}"/>
                </a:ext>
              </a:extLst>
            </p:cNvPr>
            <p:cNvSpPr/>
            <p:nvPr/>
          </p:nvSpPr>
          <p:spPr bwMode="auto">
            <a:xfrm>
              <a:off x="2336675" y="2068513"/>
              <a:ext cx="557276" cy="419100"/>
            </a:xfrm>
            <a:prstGeom prst="roundRect">
              <a:avLst/>
            </a:prstGeom>
            <a:solidFill>
              <a:srgbClr val="EE6C6B"/>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defRPr/>
              </a:pPr>
              <a:r>
                <a:rPr lang="en-US" sz="1433" b="1" dirty="0">
                  <a:solidFill>
                    <a:schemeClr val="bg1"/>
                  </a:solidFill>
                </a:rPr>
                <a:t>LEGACY </a:t>
              </a:r>
              <a:br>
                <a:rPr lang="en-US" sz="1433" b="1" dirty="0">
                  <a:solidFill>
                    <a:schemeClr val="bg1"/>
                  </a:solidFill>
                </a:rPr>
              </a:br>
              <a:r>
                <a:rPr lang="en-US" sz="1433" b="1" dirty="0">
                  <a:solidFill>
                    <a:schemeClr val="bg1"/>
                  </a:solidFill>
                </a:rPr>
                <a:t>NPN TABLE</a:t>
              </a:r>
            </a:p>
          </p:txBody>
        </p:sp>
        <p:sp>
          <p:nvSpPr>
            <p:cNvPr id="13" name="Rectangle: Rounded Corners 12">
              <a:extLst>
                <a:ext uri="{FF2B5EF4-FFF2-40B4-BE49-F238E27FC236}">
                  <a16:creationId xmlns:a16="http://schemas.microsoft.com/office/drawing/2014/main" id="{40FA6D0B-AA20-B9CE-D7EB-21D95A8C5D15}"/>
                </a:ext>
              </a:extLst>
            </p:cNvPr>
            <p:cNvSpPr/>
            <p:nvPr/>
          </p:nvSpPr>
          <p:spPr bwMode="auto">
            <a:xfrm>
              <a:off x="1722244" y="2081213"/>
              <a:ext cx="585853" cy="419100"/>
            </a:xfrm>
            <a:prstGeom prst="roundRect">
              <a:avLst/>
            </a:prstGeom>
            <a:solidFill>
              <a:srgbClr val="EE6C6B"/>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defRPr/>
              </a:pPr>
              <a:r>
                <a:rPr lang="en-US" sz="1433" b="1" dirty="0">
                  <a:solidFill>
                    <a:schemeClr val="bg1"/>
                  </a:solidFill>
                </a:rPr>
                <a:t>CURRENT</a:t>
              </a:r>
              <a:br>
                <a:rPr lang="en-US" sz="1433" b="1" dirty="0">
                  <a:solidFill>
                    <a:schemeClr val="bg1"/>
                  </a:solidFill>
                </a:rPr>
              </a:br>
              <a:r>
                <a:rPr lang="en-US" sz="1433" b="1" dirty="0">
                  <a:solidFill>
                    <a:schemeClr val="bg1"/>
                  </a:solidFill>
                </a:rPr>
                <a:t>NPN TABLE</a:t>
              </a:r>
            </a:p>
          </p:txBody>
        </p:sp>
        <p:sp>
          <p:nvSpPr>
            <p:cNvPr id="14" name="Rectangle: Rounded Corners 13">
              <a:extLst>
                <a:ext uri="{FF2B5EF4-FFF2-40B4-BE49-F238E27FC236}">
                  <a16:creationId xmlns:a16="http://schemas.microsoft.com/office/drawing/2014/main" id="{5EB162C0-D670-CC4C-1690-BEDF37396145}"/>
                </a:ext>
              </a:extLst>
            </p:cNvPr>
            <p:cNvSpPr/>
            <p:nvPr/>
          </p:nvSpPr>
          <p:spPr bwMode="auto">
            <a:xfrm>
              <a:off x="2336675" y="2103438"/>
              <a:ext cx="557276" cy="392112"/>
            </a:xfrm>
            <a:prstGeom prst="roundRect">
              <a:avLst/>
            </a:prstGeom>
            <a:solidFill>
              <a:srgbClr val="EE6C6B"/>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defRPr/>
              </a:pPr>
              <a:endParaRPr lang="en-US" sz="1433" b="1" dirty="0">
                <a:solidFill>
                  <a:schemeClr val="bg1"/>
                </a:solidFill>
              </a:endParaRPr>
            </a:p>
          </p:txBody>
        </p:sp>
        <p:sp>
          <p:nvSpPr>
            <p:cNvPr id="15" name="Rectangle: Rounded Corners 14">
              <a:extLst>
                <a:ext uri="{FF2B5EF4-FFF2-40B4-BE49-F238E27FC236}">
                  <a16:creationId xmlns:a16="http://schemas.microsoft.com/office/drawing/2014/main" id="{3CA30A25-2AAA-7CAF-5E80-865BA9A6ABF1}"/>
                </a:ext>
              </a:extLst>
            </p:cNvPr>
            <p:cNvSpPr/>
            <p:nvPr/>
          </p:nvSpPr>
          <p:spPr bwMode="auto">
            <a:xfrm>
              <a:off x="1722244" y="2093913"/>
              <a:ext cx="585853" cy="392112"/>
            </a:xfrm>
            <a:prstGeom prst="roundRect">
              <a:avLst/>
            </a:prstGeom>
            <a:solidFill>
              <a:srgbClr val="EE6C6B"/>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defRPr/>
              </a:pPr>
              <a:endParaRPr lang="en-US" sz="1433" b="1" dirty="0">
                <a:solidFill>
                  <a:schemeClr val="bg1"/>
                </a:solidFill>
              </a:endParaRPr>
            </a:p>
          </p:txBody>
        </p:sp>
        <p:sp>
          <p:nvSpPr>
            <p:cNvPr id="16" name="TextBox 20">
              <a:extLst>
                <a:ext uri="{FF2B5EF4-FFF2-40B4-BE49-F238E27FC236}">
                  <a16:creationId xmlns:a16="http://schemas.microsoft.com/office/drawing/2014/main" id="{AA5B19B5-B98D-0728-BA43-794F2ACDF5A8}"/>
                </a:ext>
              </a:extLst>
            </p:cNvPr>
            <p:cNvSpPr txBox="1">
              <a:spLocks noChangeArrowheads="1"/>
            </p:cNvSpPr>
            <p:nvPr/>
          </p:nvSpPr>
          <p:spPr bwMode="auto">
            <a:xfrm>
              <a:off x="1111735" y="1194734"/>
              <a:ext cx="2278319" cy="814447"/>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a:defRPr/>
              </a:pPr>
              <a:r>
                <a:rPr lang="en-US" altLang="en-US" sz="6000" b="1" dirty="0"/>
                <a:t>OGC Compliant JSONs </a:t>
              </a:r>
              <a:br>
                <a:rPr lang="en-US" altLang="en-US" sz="4800" dirty="0"/>
              </a:br>
              <a:r>
                <a:rPr lang="en-US" altLang="en-US" sz="4200" dirty="0"/>
                <a:t>Converted from Streaming </a:t>
              </a:r>
              <a:r>
                <a:rPr lang="en-US" altLang="en-US" sz="4200" b="1" dirty="0"/>
                <a:t>CURRENT </a:t>
              </a:r>
              <a:r>
                <a:rPr lang="en-US" altLang="en-US" sz="4200" dirty="0"/>
                <a:t>Countywide Parcel Map Shp. Files</a:t>
              </a:r>
              <a:endParaRPr lang="en-US" altLang="en-US" sz="4800" dirty="0"/>
            </a:p>
          </p:txBody>
        </p:sp>
        <p:sp>
          <p:nvSpPr>
            <p:cNvPr id="17" name="TextBox 11">
              <a:extLst>
                <a:ext uri="{FF2B5EF4-FFF2-40B4-BE49-F238E27FC236}">
                  <a16:creationId xmlns:a16="http://schemas.microsoft.com/office/drawing/2014/main" id="{5865EE95-DB00-9458-27E3-7DC101223741}"/>
                </a:ext>
              </a:extLst>
            </p:cNvPr>
            <p:cNvSpPr txBox="1">
              <a:spLocks noChangeArrowheads="1"/>
            </p:cNvSpPr>
            <p:nvPr/>
          </p:nvSpPr>
          <p:spPr bwMode="auto">
            <a:xfrm>
              <a:off x="1423033" y="2132885"/>
              <a:ext cx="1184275" cy="3308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a:r>
                <a:rPr lang="en-US" altLang="en-US" sz="3600" b="1" dirty="0">
                  <a:solidFill>
                    <a:schemeClr val="bg1"/>
                  </a:solidFill>
                </a:rPr>
                <a:t>CURRENT</a:t>
              </a:r>
              <a:br>
                <a:rPr lang="en-US" altLang="en-US" sz="3600" b="1" dirty="0">
                  <a:solidFill>
                    <a:schemeClr val="bg1"/>
                  </a:solidFill>
                </a:rPr>
              </a:br>
              <a:r>
                <a:rPr lang="en-US" altLang="en-US" sz="3600" b="1" dirty="0">
                  <a:solidFill>
                    <a:schemeClr val="bg1"/>
                  </a:solidFill>
                </a:rPr>
                <a:t>OPN TABLE</a:t>
              </a:r>
            </a:p>
          </p:txBody>
        </p:sp>
        <p:sp>
          <p:nvSpPr>
            <p:cNvPr id="18" name="TextBox 12">
              <a:extLst>
                <a:ext uri="{FF2B5EF4-FFF2-40B4-BE49-F238E27FC236}">
                  <a16:creationId xmlns:a16="http://schemas.microsoft.com/office/drawing/2014/main" id="{56D81F7C-9BF6-D4A7-8FF8-82CE20B70F38}"/>
                </a:ext>
              </a:extLst>
            </p:cNvPr>
            <p:cNvSpPr txBox="1">
              <a:spLocks noChangeArrowheads="1"/>
            </p:cNvSpPr>
            <p:nvPr/>
          </p:nvSpPr>
          <p:spPr bwMode="auto">
            <a:xfrm>
              <a:off x="2246152" y="2109072"/>
              <a:ext cx="722312" cy="3308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a:r>
                <a:rPr lang="en-US" altLang="en-US" sz="3600" b="1" dirty="0">
                  <a:solidFill>
                    <a:schemeClr val="bg1"/>
                  </a:solidFill>
                </a:rPr>
                <a:t>LEGACY </a:t>
              </a:r>
              <a:br>
                <a:rPr lang="en-US" altLang="en-US" sz="2700" b="1" dirty="0">
                  <a:solidFill>
                    <a:schemeClr val="bg1"/>
                  </a:solidFill>
                </a:rPr>
              </a:br>
              <a:r>
                <a:rPr lang="en-US" altLang="en-US" sz="3600" b="1" dirty="0">
                  <a:solidFill>
                    <a:schemeClr val="bg1"/>
                  </a:solidFill>
                </a:rPr>
                <a:t>OPN TABLE</a:t>
              </a:r>
              <a:endParaRPr lang="en-US" altLang="en-US" sz="2700" b="1" dirty="0">
                <a:solidFill>
                  <a:schemeClr val="bg1"/>
                </a:solidFill>
              </a:endParaRPr>
            </a:p>
          </p:txBody>
        </p:sp>
        <p:sp>
          <p:nvSpPr>
            <p:cNvPr id="19" name="TextBox 4">
              <a:extLst>
                <a:ext uri="{FF2B5EF4-FFF2-40B4-BE49-F238E27FC236}">
                  <a16:creationId xmlns:a16="http://schemas.microsoft.com/office/drawing/2014/main" id="{4AEBCCF8-49D3-9F5D-6A53-4C6385F9BAF3}"/>
                </a:ext>
              </a:extLst>
            </p:cNvPr>
            <p:cNvSpPr txBox="1">
              <a:spLocks noChangeArrowheads="1"/>
            </p:cNvSpPr>
            <p:nvPr/>
          </p:nvSpPr>
          <p:spPr bwMode="auto">
            <a:xfrm>
              <a:off x="1600097" y="689769"/>
              <a:ext cx="1648619" cy="4835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0800" b="1" dirty="0">
                  <a:solidFill>
                    <a:srgbClr val="02319E"/>
                  </a:solidFill>
                </a:rPr>
                <a:t>OPN HUB</a:t>
              </a:r>
            </a:p>
          </p:txBody>
        </p:sp>
      </p:grpSp>
      <p:pic>
        <p:nvPicPr>
          <p:cNvPr id="20" name="Picture 19">
            <a:extLst>
              <a:ext uri="{FF2B5EF4-FFF2-40B4-BE49-F238E27FC236}">
                <a16:creationId xmlns:a16="http://schemas.microsoft.com/office/drawing/2014/main" id="{969809E6-C92E-7C8E-164C-83BE037EF88C}"/>
              </a:ext>
            </a:extLst>
          </p:cNvPr>
          <p:cNvPicPr>
            <a:picLocks noChangeAspect="1"/>
          </p:cNvPicPr>
          <p:nvPr/>
        </p:nvPicPr>
        <p:blipFill>
          <a:blip r:embed="rId4"/>
          <a:srcRect l="24242" t="3783" r="25300" b="7978"/>
          <a:stretch/>
        </p:blipFill>
        <p:spPr>
          <a:xfrm>
            <a:off x="6554138" y="1488167"/>
            <a:ext cx="7435016" cy="7310659"/>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50">
        <p:fade/>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CBB3B3-53A1-8011-ADB9-1A9F6BC4E9C8}"/>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4795FB96-3F7B-FBFD-83BB-63DCAC6A2DE5}"/>
              </a:ext>
            </a:extLst>
          </p:cNvPr>
          <p:cNvSpPr txBox="1"/>
          <p:nvPr/>
        </p:nvSpPr>
        <p:spPr>
          <a:xfrm>
            <a:off x="0" y="124446"/>
            <a:ext cx="15842108" cy="738664"/>
          </a:xfrm>
          <a:prstGeom prst="rect">
            <a:avLst/>
          </a:prstGeom>
          <a:noFill/>
        </p:spPr>
        <p:txBody>
          <a:bodyPr wrap="square">
            <a:spAutoFit/>
          </a:bodyPr>
          <a:lstStyle/>
          <a:p>
            <a:r>
              <a:rPr lang="en-US" sz="4200" b="1" spc="-150" dirty="0">
                <a:solidFill>
                  <a:srgbClr val="2D3B68"/>
                </a:solidFill>
                <a:latin typeface="Arial Black" panose="020B0A04020102020204" pitchFamily="34" charset="0"/>
              </a:rPr>
              <a:t>WHAT IT DOES</a:t>
            </a:r>
          </a:p>
        </p:txBody>
      </p:sp>
      <p:sp>
        <p:nvSpPr>
          <p:cNvPr id="2" name="TextBox 1">
            <a:extLst>
              <a:ext uri="{FF2B5EF4-FFF2-40B4-BE49-F238E27FC236}">
                <a16:creationId xmlns:a16="http://schemas.microsoft.com/office/drawing/2014/main" id="{612192A9-13F6-B43C-E206-2C6CC6C5ABF2}"/>
              </a:ext>
            </a:extLst>
          </p:cNvPr>
          <p:cNvSpPr txBox="1"/>
          <p:nvPr/>
        </p:nvSpPr>
        <p:spPr>
          <a:xfrm>
            <a:off x="381000" y="1104900"/>
            <a:ext cx="5410200" cy="2585323"/>
          </a:xfrm>
          <a:prstGeom prst="rect">
            <a:avLst/>
          </a:prstGeom>
          <a:noFill/>
        </p:spPr>
        <p:txBody>
          <a:bodyPr wrap="square">
            <a:spAutoFit/>
          </a:bodyPr>
          <a:lstStyle/>
          <a:p>
            <a:r>
              <a:rPr lang="en-US" sz="5400" b="1" dirty="0">
                <a:solidFill>
                  <a:srgbClr val="FA6868"/>
                </a:solidFill>
              </a:rPr>
              <a:t>STATE UCPI </a:t>
            </a:r>
          </a:p>
          <a:p>
            <a:r>
              <a:rPr lang="en-US" sz="5400" b="1" dirty="0">
                <a:solidFill>
                  <a:srgbClr val="FA6868"/>
                </a:solidFill>
              </a:rPr>
              <a:t>SPONSOR</a:t>
            </a:r>
          </a:p>
          <a:p>
            <a:r>
              <a:rPr lang="en-US" sz="5400" b="1" dirty="0">
                <a:solidFill>
                  <a:srgbClr val="FA6868"/>
                </a:solidFill>
              </a:rPr>
              <a:t>LOGON SCREEN</a:t>
            </a:r>
            <a:endParaRPr lang="en-US" sz="5400" dirty="0">
              <a:solidFill>
                <a:srgbClr val="FA6868"/>
              </a:solidFill>
            </a:endParaRPr>
          </a:p>
        </p:txBody>
      </p:sp>
      <p:grpSp>
        <p:nvGrpSpPr>
          <p:cNvPr id="15" name="Group 14">
            <a:extLst>
              <a:ext uri="{FF2B5EF4-FFF2-40B4-BE49-F238E27FC236}">
                <a16:creationId xmlns:a16="http://schemas.microsoft.com/office/drawing/2014/main" id="{5FCBDA1C-812A-27BC-C837-BE2D1A9062FD}"/>
              </a:ext>
            </a:extLst>
          </p:cNvPr>
          <p:cNvGrpSpPr/>
          <p:nvPr/>
        </p:nvGrpSpPr>
        <p:grpSpPr>
          <a:xfrm>
            <a:off x="5096484" y="947948"/>
            <a:ext cx="12183187" cy="1120460"/>
            <a:chOff x="5108575" y="1036199"/>
            <a:chExt cx="12183187" cy="1120460"/>
          </a:xfrm>
          <a:solidFill>
            <a:srgbClr val="FFFFFF"/>
          </a:solidFill>
        </p:grpSpPr>
        <p:sp>
          <p:nvSpPr>
            <p:cNvPr id="3" name="TextBox 2">
              <a:extLst>
                <a:ext uri="{FF2B5EF4-FFF2-40B4-BE49-F238E27FC236}">
                  <a16:creationId xmlns:a16="http://schemas.microsoft.com/office/drawing/2014/main" id="{999FD73F-D58C-E26F-474F-50EC791EFB0C}"/>
                </a:ext>
              </a:extLst>
            </p:cNvPr>
            <p:cNvSpPr txBox="1"/>
            <p:nvPr/>
          </p:nvSpPr>
          <p:spPr>
            <a:xfrm>
              <a:off x="9298540" y="1036199"/>
              <a:ext cx="2344103" cy="369332"/>
            </a:xfrm>
            <a:prstGeom prst="rect">
              <a:avLst/>
            </a:prstGeom>
            <a:grpFill/>
          </p:spPr>
          <p:txBody>
            <a:bodyPr wrap="none" rtlCol="0">
              <a:spAutoFit/>
            </a:bodyPr>
            <a:lstStyle/>
            <a:p>
              <a:r>
                <a:rPr lang="en-US" b="1" dirty="0">
                  <a:solidFill>
                    <a:srgbClr val="003399"/>
                  </a:solidFill>
                  <a:latin typeface="Aptos Black" panose="020B0004020202020204" pitchFamily="34" charset="0"/>
                </a:rPr>
                <a:t>UCPI User Interface</a:t>
              </a:r>
            </a:p>
          </p:txBody>
        </p:sp>
        <p:pic>
          <p:nvPicPr>
            <p:cNvPr id="8" name="Picture 7">
              <a:extLst>
                <a:ext uri="{FF2B5EF4-FFF2-40B4-BE49-F238E27FC236}">
                  <a16:creationId xmlns:a16="http://schemas.microsoft.com/office/drawing/2014/main" id="{FAB0D1C0-0830-18F3-2FE9-1E40426FD4F2}"/>
                </a:ext>
              </a:extLst>
            </p:cNvPr>
            <p:cNvPicPr>
              <a:picLocks noChangeAspect="1"/>
            </p:cNvPicPr>
            <p:nvPr/>
          </p:nvPicPr>
          <p:blipFill>
            <a:blip r:embed="rId3">
              <a:extLst>
                <a:ext uri="{28A0092B-C50C-407E-A947-70E740481C1C}">
                  <a14:useLocalDpi xmlns:a14="http://schemas.microsoft.com/office/drawing/2010/main" val="0"/>
                </a:ext>
              </a:extLst>
            </a:blip>
            <a:srcRect l="24364" b="91964"/>
            <a:stretch>
              <a:fillRect/>
            </a:stretch>
          </p:blipFill>
          <p:spPr>
            <a:xfrm>
              <a:off x="7874000" y="1360394"/>
              <a:ext cx="9417762" cy="796265"/>
            </a:xfrm>
            <a:prstGeom prst="rect">
              <a:avLst/>
            </a:prstGeom>
            <a:grpFill/>
          </p:spPr>
        </p:pic>
        <p:pic>
          <p:nvPicPr>
            <p:cNvPr id="11" name="Picture 10">
              <a:extLst>
                <a:ext uri="{FF2B5EF4-FFF2-40B4-BE49-F238E27FC236}">
                  <a16:creationId xmlns:a16="http://schemas.microsoft.com/office/drawing/2014/main" id="{E8A4082B-B3A9-1305-A521-75D2E90B7B2B}"/>
                </a:ext>
              </a:extLst>
            </p:cNvPr>
            <p:cNvPicPr>
              <a:picLocks noChangeAspect="1"/>
            </p:cNvPicPr>
            <p:nvPr/>
          </p:nvPicPr>
          <p:blipFill>
            <a:blip r:embed="rId4"/>
            <a:stretch>
              <a:fillRect/>
            </a:stretch>
          </p:blipFill>
          <p:spPr>
            <a:xfrm>
              <a:off x="5108575" y="1405532"/>
              <a:ext cx="3755467" cy="750294"/>
            </a:xfrm>
            <a:prstGeom prst="rect">
              <a:avLst/>
            </a:prstGeom>
            <a:grpFill/>
          </p:spPr>
        </p:pic>
      </p:grpSp>
      <p:pic>
        <p:nvPicPr>
          <p:cNvPr id="6" name="Picture 5">
            <a:extLst>
              <a:ext uri="{FF2B5EF4-FFF2-40B4-BE49-F238E27FC236}">
                <a16:creationId xmlns:a16="http://schemas.microsoft.com/office/drawing/2014/main" id="{7D6EBE30-BC22-8023-206F-A4149107E95F}"/>
              </a:ext>
            </a:extLst>
          </p:cNvPr>
          <p:cNvPicPr>
            <a:picLocks noChangeAspect="1"/>
          </p:cNvPicPr>
          <p:nvPr/>
        </p:nvPicPr>
        <p:blipFill>
          <a:blip r:embed="rId5"/>
          <a:stretch>
            <a:fillRect/>
          </a:stretch>
        </p:blipFill>
        <p:spPr>
          <a:xfrm>
            <a:off x="2209800" y="4638782"/>
            <a:ext cx="2626453" cy="619764"/>
          </a:xfrm>
          <a:prstGeom prst="rect">
            <a:avLst/>
          </a:prstGeom>
          <a:solidFill>
            <a:srgbClr val="F1F1F1"/>
          </a:solidFill>
          <a:ln>
            <a:solidFill>
              <a:srgbClr val="F1F1F1"/>
            </a:solidFill>
          </a:ln>
        </p:spPr>
      </p:pic>
      <p:grpSp>
        <p:nvGrpSpPr>
          <p:cNvPr id="14" name="Group 13">
            <a:extLst>
              <a:ext uri="{FF2B5EF4-FFF2-40B4-BE49-F238E27FC236}">
                <a16:creationId xmlns:a16="http://schemas.microsoft.com/office/drawing/2014/main" id="{E09D388E-4D15-2B69-1193-4C9542659767}"/>
              </a:ext>
            </a:extLst>
          </p:cNvPr>
          <p:cNvGrpSpPr/>
          <p:nvPr/>
        </p:nvGrpSpPr>
        <p:grpSpPr>
          <a:xfrm>
            <a:off x="5035559" y="1253710"/>
            <a:ext cx="12262527" cy="6823492"/>
            <a:chOff x="5096484" y="1360395"/>
            <a:chExt cx="12195278" cy="6678706"/>
          </a:xfrm>
        </p:grpSpPr>
        <p:pic>
          <p:nvPicPr>
            <p:cNvPr id="5" name="Picture 4">
              <a:extLst>
                <a:ext uri="{FF2B5EF4-FFF2-40B4-BE49-F238E27FC236}">
                  <a16:creationId xmlns:a16="http://schemas.microsoft.com/office/drawing/2014/main" id="{8A869CF0-40E8-8536-F255-BFE40BED6861}"/>
                </a:ext>
              </a:extLst>
            </p:cNvPr>
            <p:cNvPicPr>
              <a:picLocks noChangeAspect="1"/>
            </p:cNvPicPr>
            <p:nvPr/>
          </p:nvPicPr>
          <p:blipFill>
            <a:blip r:embed="rId3">
              <a:extLst>
                <a:ext uri="{28A0092B-C50C-407E-A947-70E740481C1C}">
                  <a14:useLocalDpi xmlns:a14="http://schemas.microsoft.com/office/drawing/2010/main" val="0"/>
                </a:ext>
              </a:extLst>
            </a:blip>
            <a:srcRect b="14335"/>
            <a:stretch>
              <a:fillRect/>
            </a:stretch>
          </p:blipFill>
          <p:spPr>
            <a:xfrm>
              <a:off x="5096484" y="1360395"/>
              <a:ext cx="12195278" cy="6678706"/>
            </a:xfrm>
            <a:prstGeom prst="rect">
              <a:avLst/>
            </a:prstGeom>
          </p:spPr>
        </p:pic>
        <p:cxnSp>
          <p:nvCxnSpPr>
            <p:cNvPr id="13" name="Straight Connector 12">
              <a:extLst>
                <a:ext uri="{FF2B5EF4-FFF2-40B4-BE49-F238E27FC236}">
                  <a16:creationId xmlns:a16="http://schemas.microsoft.com/office/drawing/2014/main" id="{5889951A-3941-EAB7-8295-63085CBF260F}"/>
                </a:ext>
              </a:extLst>
            </p:cNvPr>
            <p:cNvCxnSpPr/>
            <p:nvPr/>
          </p:nvCxnSpPr>
          <p:spPr>
            <a:xfrm>
              <a:off x="5096484" y="1378437"/>
              <a:ext cx="7772400" cy="0"/>
            </a:xfrm>
            <a:prstGeom prst="line">
              <a:avLst/>
            </a:prstGeom>
          </p:spPr>
          <p:style>
            <a:lnRef idx="1">
              <a:schemeClr val="accent1"/>
            </a:lnRef>
            <a:fillRef idx="0">
              <a:schemeClr val="accent1"/>
            </a:fillRef>
            <a:effectRef idx="0">
              <a:schemeClr val="accent1"/>
            </a:effectRef>
            <a:fontRef idx="minor">
              <a:schemeClr val="tx1"/>
            </a:fontRef>
          </p:style>
        </p:cxnSp>
      </p:grpSp>
      <p:pic>
        <p:nvPicPr>
          <p:cNvPr id="21" name="Picture 20">
            <a:extLst>
              <a:ext uri="{FF2B5EF4-FFF2-40B4-BE49-F238E27FC236}">
                <a16:creationId xmlns:a16="http://schemas.microsoft.com/office/drawing/2014/main" id="{BF3208FB-00D6-580F-8FB7-260F1775D618}"/>
              </a:ext>
            </a:extLst>
          </p:cNvPr>
          <p:cNvPicPr>
            <a:picLocks noChangeAspect="1"/>
          </p:cNvPicPr>
          <p:nvPr/>
        </p:nvPicPr>
        <p:blipFill>
          <a:blip r:embed="rId6"/>
          <a:stretch>
            <a:fillRect/>
          </a:stretch>
        </p:blipFill>
        <p:spPr>
          <a:xfrm>
            <a:off x="5105752" y="1290576"/>
            <a:ext cx="2737742" cy="576321"/>
          </a:xfrm>
          <a:prstGeom prst="rect">
            <a:avLst/>
          </a:prstGeom>
        </p:spPr>
      </p:pic>
      <p:pic>
        <p:nvPicPr>
          <p:cNvPr id="4" name="Picture 3">
            <a:extLst>
              <a:ext uri="{FF2B5EF4-FFF2-40B4-BE49-F238E27FC236}">
                <a16:creationId xmlns:a16="http://schemas.microsoft.com/office/drawing/2014/main" id="{39A4289B-F7F5-4C2B-27B9-0D3CAE08727B}"/>
              </a:ext>
            </a:extLst>
          </p:cNvPr>
          <p:cNvPicPr>
            <a:picLocks noChangeAspect="1"/>
          </p:cNvPicPr>
          <p:nvPr/>
        </p:nvPicPr>
        <p:blipFill>
          <a:blip r:embed="rId7"/>
          <a:stretch>
            <a:fillRect/>
          </a:stretch>
        </p:blipFill>
        <p:spPr>
          <a:xfrm>
            <a:off x="5067167" y="1290576"/>
            <a:ext cx="2248034" cy="601218"/>
          </a:xfrm>
          <a:prstGeom prst="rect">
            <a:avLst/>
          </a:prstGeom>
        </p:spPr>
      </p:pic>
    </p:spTree>
    <p:extLst>
      <p:ext uri="{BB962C8B-B14F-4D97-AF65-F5344CB8AC3E}">
        <p14:creationId xmlns:p14="http://schemas.microsoft.com/office/powerpoint/2010/main" val="2631297262"/>
      </p:ext>
    </p:extLst>
  </p:cSld>
  <p:clrMapOvr>
    <a:masterClrMapping/>
  </p:clrMapOvr>
  <mc:AlternateContent xmlns:mc="http://schemas.openxmlformats.org/markup-compatibility/2006" xmlns:p14="http://schemas.microsoft.com/office/powerpoint/2010/main">
    <mc:Choice Requires="p14">
      <p:transition spd="slow" p14:dur="1250" advTm="19925">
        <p:fade/>
      </p:transition>
    </mc:Choice>
    <mc:Fallback xmlns="">
      <p:transition spd="slow" advTm="19925">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2511409-7F05-9721-8130-46BD86A0D23B}"/>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10000" contrast="42000"/>
                    </a14:imgEffect>
                  </a14:imgLayer>
                </a14:imgProps>
              </a:ext>
              <a:ext uri="{28A0092B-C50C-407E-A947-70E740481C1C}">
                <a14:useLocalDpi xmlns:a14="http://schemas.microsoft.com/office/drawing/2010/main" val="0"/>
              </a:ext>
            </a:extLst>
          </a:blip>
          <a:srcRect l="-333"/>
          <a:stretch>
            <a:fillRect/>
          </a:stretch>
        </p:blipFill>
        <p:spPr>
          <a:xfrm>
            <a:off x="5063606" y="1360394"/>
            <a:ext cx="12228156" cy="5855971"/>
          </a:xfrm>
          <a:prstGeom prst="rect">
            <a:avLst/>
          </a:prstGeom>
        </p:spPr>
      </p:pic>
      <p:sp>
        <p:nvSpPr>
          <p:cNvPr id="6" name="TextBox 5">
            <a:extLst>
              <a:ext uri="{FF2B5EF4-FFF2-40B4-BE49-F238E27FC236}">
                <a16:creationId xmlns:a16="http://schemas.microsoft.com/office/drawing/2014/main" id="{C5EC33E3-CC98-4585-4632-0CF70FA844E5}"/>
              </a:ext>
            </a:extLst>
          </p:cNvPr>
          <p:cNvSpPr txBox="1"/>
          <p:nvPr/>
        </p:nvSpPr>
        <p:spPr>
          <a:xfrm>
            <a:off x="0" y="124446"/>
            <a:ext cx="15842108" cy="738664"/>
          </a:xfrm>
          <a:prstGeom prst="rect">
            <a:avLst/>
          </a:prstGeom>
          <a:noFill/>
        </p:spPr>
        <p:txBody>
          <a:bodyPr wrap="square">
            <a:spAutoFit/>
          </a:bodyPr>
          <a:lstStyle/>
          <a:p>
            <a:r>
              <a:rPr lang="en-US" sz="4200" b="1" spc="-150" dirty="0">
                <a:solidFill>
                  <a:srgbClr val="2D3B68"/>
                </a:solidFill>
                <a:latin typeface="Arial Black" panose="020B0A04020102020204" pitchFamily="34" charset="0"/>
              </a:rPr>
              <a:t>WHAT IT DOES</a:t>
            </a:r>
          </a:p>
        </p:txBody>
      </p:sp>
      <p:sp>
        <p:nvSpPr>
          <p:cNvPr id="2" name="Rectangle: Rounded Corners 1">
            <a:extLst>
              <a:ext uri="{FF2B5EF4-FFF2-40B4-BE49-F238E27FC236}">
                <a16:creationId xmlns:a16="http://schemas.microsoft.com/office/drawing/2014/main" id="{55C2A107-13F6-E86E-6C00-432B9153BABC}"/>
              </a:ext>
            </a:extLst>
          </p:cNvPr>
          <p:cNvSpPr/>
          <p:nvPr/>
        </p:nvSpPr>
        <p:spPr>
          <a:xfrm>
            <a:off x="8816340" y="3512819"/>
            <a:ext cx="4724400" cy="685801"/>
          </a:xfrm>
          <a:prstGeom prst="roundRect">
            <a:avLst/>
          </a:prstGeom>
          <a:noFill/>
          <a:ln w="57150">
            <a:solidFill>
              <a:srgbClr val="FA686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A8920C75-EC56-FC59-9A6B-F33312576EA1}"/>
              </a:ext>
            </a:extLst>
          </p:cNvPr>
          <p:cNvSpPr txBox="1"/>
          <p:nvPr/>
        </p:nvSpPr>
        <p:spPr>
          <a:xfrm>
            <a:off x="358140" y="1158564"/>
            <a:ext cx="4606288" cy="2585323"/>
          </a:xfrm>
          <a:prstGeom prst="rect">
            <a:avLst/>
          </a:prstGeom>
          <a:noFill/>
        </p:spPr>
        <p:txBody>
          <a:bodyPr wrap="square">
            <a:spAutoFit/>
          </a:bodyPr>
          <a:lstStyle/>
          <a:p>
            <a:r>
              <a:rPr lang="en-US" sz="5400" b="1" dirty="0">
                <a:solidFill>
                  <a:srgbClr val="FA6868"/>
                </a:solidFill>
              </a:rPr>
              <a:t>COUNTY/STATE</a:t>
            </a:r>
          </a:p>
          <a:p>
            <a:r>
              <a:rPr lang="en-US" sz="5400" b="1" dirty="0">
                <a:solidFill>
                  <a:srgbClr val="FA6868"/>
                </a:solidFill>
              </a:rPr>
              <a:t>UPDATE</a:t>
            </a:r>
          </a:p>
          <a:p>
            <a:r>
              <a:rPr lang="en-US" sz="5400" b="1" dirty="0">
                <a:solidFill>
                  <a:srgbClr val="FA6868"/>
                </a:solidFill>
              </a:rPr>
              <a:t>INTERFACE</a:t>
            </a:r>
            <a:endParaRPr lang="en-US" sz="5400" dirty="0">
              <a:solidFill>
                <a:srgbClr val="FA6868"/>
              </a:solidFill>
            </a:endParaRPr>
          </a:p>
        </p:txBody>
      </p:sp>
      <p:sp>
        <p:nvSpPr>
          <p:cNvPr id="9" name="TextBox 8">
            <a:extLst>
              <a:ext uri="{FF2B5EF4-FFF2-40B4-BE49-F238E27FC236}">
                <a16:creationId xmlns:a16="http://schemas.microsoft.com/office/drawing/2014/main" id="{DD517684-3669-6495-18BE-45F032EDDEE0}"/>
              </a:ext>
            </a:extLst>
          </p:cNvPr>
          <p:cNvSpPr txBox="1"/>
          <p:nvPr/>
        </p:nvSpPr>
        <p:spPr>
          <a:xfrm>
            <a:off x="365760" y="3724513"/>
            <a:ext cx="4751744" cy="2677656"/>
          </a:xfrm>
          <a:prstGeom prst="rect">
            <a:avLst/>
          </a:prstGeom>
          <a:noFill/>
        </p:spPr>
        <p:txBody>
          <a:bodyPr wrap="square">
            <a:spAutoFit/>
          </a:bodyPr>
          <a:lstStyle/>
          <a:p>
            <a:pPr algn="just" defTabSz="1371600" eaLnBrk="0" fontAlgn="base" hangingPunct="0">
              <a:spcBef>
                <a:spcPct val="0"/>
              </a:spcBef>
              <a:spcAft>
                <a:spcPct val="0"/>
              </a:spcAft>
            </a:pPr>
            <a:r>
              <a:rPr lang="en-US" altLang="en-US" sz="2400" dirty="0">
                <a:solidFill>
                  <a:srgbClr val="003399"/>
                </a:solidFill>
                <a:latin typeface="Aptos" panose="020B0004020202020204" pitchFamily="34" charset="0"/>
                <a:ea typeface="Aptos" panose="020B0004020202020204" pitchFamily="34" charset="0"/>
                <a:cs typeface="Times New Roman" panose="02020603050405020304" pitchFamily="18" charset="0"/>
              </a:rPr>
              <a:t>State UCPI Subscriptions includes APIs </a:t>
            </a:r>
            <a:r>
              <a:rPr lang="en-US" altLang="en-US" sz="2400" b="1" dirty="0">
                <a:solidFill>
                  <a:srgbClr val="003399"/>
                </a:solidFill>
                <a:latin typeface="Aptos" panose="020B0004020202020204" pitchFamily="34" charset="0"/>
                <a:ea typeface="Aptos" panose="020B0004020202020204" pitchFamily="34" charset="0"/>
                <a:cs typeface="Times New Roman" panose="02020603050405020304" pitchFamily="18" charset="0"/>
              </a:rPr>
              <a:t>provided to every </a:t>
            </a:r>
            <a:r>
              <a:rPr lang="en-US" altLang="en-US" sz="2400" dirty="0">
                <a:solidFill>
                  <a:srgbClr val="003399"/>
                </a:solidFill>
                <a:latin typeface="Aptos" panose="020B0004020202020204" pitchFamily="34" charset="0"/>
                <a:ea typeface="Aptos" panose="020B0004020202020204" pitchFamily="34" charset="0"/>
                <a:cs typeface="Times New Roman" panose="02020603050405020304" pitchFamily="18" charset="0"/>
              </a:rPr>
              <a:t>legislated local data providers [LDS] enabling the latest local parcel map changes to update boundaries/ OPNs in the OPN HUB for world-wide reporting </a:t>
            </a:r>
            <a:r>
              <a:rPr lang="en-US" altLang="en-US" sz="2400" b="1" dirty="0">
                <a:solidFill>
                  <a:srgbClr val="003399"/>
                </a:solidFill>
                <a:latin typeface="Aptos" panose="020B0004020202020204" pitchFamily="34" charset="0"/>
                <a:ea typeface="Aptos" panose="020B0004020202020204" pitchFamily="34" charset="0"/>
                <a:cs typeface="Times New Roman" panose="02020603050405020304" pitchFamily="18" charset="0"/>
              </a:rPr>
              <a:t>as they occur.</a:t>
            </a:r>
            <a:endParaRPr lang="en-US" altLang="en-US" sz="1050" b="1" dirty="0">
              <a:solidFill>
                <a:srgbClr val="003399"/>
              </a:solidFill>
            </a:endParaRPr>
          </a:p>
        </p:txBody>
      </p:sp>
      <p:pic>
        <p:nvPicPr>
          <p:cNvPr id="24" name="Picture 23">
            <a:extLst>
              <a:ext uri="{FF2B5EF4-FFF2-40B4-BE49-F238E27FC236}">
                <a16:creationId xmlns:a16="http://schemas.microsoft.com/office/drawing/2014/main" id="{82747A24-5A62-F615-4E7D-914A53D5EA7B}"/>
              </a:ext>
            </a:extLst>
          </p:cNvPr>
          <p:cNvPicPr>
            <a:picLocks noChangeAspect="1"/>
          </p:cNvPicPr>
          <p:nvPr/>
        </p:nvPicPr>
        <p:blipFill>
          <a:blip r:embed="rId4"/>
          <a:stretch>
            <a:fillRect/>
          </a:stretch>
        </p:blipFill>
        <p:spPr>
          <a:xfrm>
            <a:off x="5117891" y="1430865"/>
            <a:ext cx="3111709" cy="588435"/>
          </a:xfrm>
          <a:prstGeom prst="rect">
            <a:avLst/>
          </a:prstGeom>
        </p:spPr>
      </p:pic>
      <p:pic>
        <p:nvPicPr>
          <p:cNvPr id="25" name="Picture 24">
            <a:extLst>
              <a:ext uri="{FF2B5EF4-FFF2-40B4-BE49-F238E27FC236}">
                <a16:creationId xmlns:a16="http://schemas.microsoft.com/office/drawing/2014/main" id="{4D85B13B-78C5-45B3-BFDE-8EE6AD951A14}"/>
              </a:ext>
            </a:extLst>
          </p:cNvPr>
          <p:cNvPicPr>
            <a:picLocks noChangeAspect="1"/>
          </p:cNvPicPr>
          <p:nvPr/>
        </p:nvPicPr>
        <p:blipFill>
          <a:blip r:embed="rId5" cstate="print">
            <a:clrChange>
              <a:clrFrom>
                <a:srgbClr val="F2F2F2"/>
              </a:clrFrom>
              <a:clrTo>
                <a:srgbClr val="F2F2F2">
                  <a:alpha val="0"/>
                </a:srgbClr>
              </a:clrTo>
            </a:clrChange>
            <a:extLst>
              <a:ext uri="{28A0092B-C50C-407E-A947-70E740481C1C}">
                <a14:useLocalDpi xmlns:a14="http://schemas.microsoft.com/office/drawing/2010/main" val="0"/>
              </a:ext>
            </a:extLst>
          </a:blip>
          <a:stretch>
            <a:fillRect/>
          </a:stretch>
        </p:blipFill>
        <p:spPr>
          <a:xfrm>
            <a:off x="5125124" y="1427090"/>
            <a:ext cx="2061094" cy="587492"/>
          </a:xfrm>
          <a:prstGeom prst="rect">
            <a:avLst/>
          </a:prstGeom>
          <a:noFill/>
          <a:ln>
            <a:solidFill>
              <a:srgbClr val="F1F1F1"/>
            </a:solidFill>
          </a:ln>
        </p:spPr>
      </p:pic>
    </p:spTree>
    <p:extLst>
      <p:ext uri="{BB962C8B-B14F-4D97-AF65-F5344CB8AC3E}">
        <p14:creationId xmlns:p14="http://schemas.microsoft.com/office/powerpoint/2010/main" val="1956812053"/>
      </p:ext>
    </p:extLst>
  </p:cSld>
  <p:clrMapOvr>
    <a:masterClrMapping/>
  </p:clrMapOvr>
</p:sld>
</file>

<file path=ppt/theme/theme1.xml><?xml version="1.0" encoding="utf-8"?>
<a:theme xmlns:a="http://schemas.openxmlformats.org/drawingml/2006/main" name="Office Theme">
  <a:themeElements>
    <a:clrScheme name="OGC BRAND COLOURS">
      <a:dk1>
        <a:srgbClr val="000000"/>
      </a:dk1>
      <a:lt1>
        <a:srgbClr val="FFFFFF"/>
      </a:lt1>
      <a:dk2>
        <a:srgbClr val="1F497D"/>
      </a:dk2>
      <a:lt2>
        <a:srgbClr val="E3EFFC"/>
      </a:lt2>
      <a:accent1>
        <a:srgbClr val="1A2483"/>
      </a:accent1>
      <a:accent2>
        <a:srgbClr val="263BD3"/>
      </a:accent2>
      <a:accent3>
        <a:srgbClr val="D6E832"/>
      </a:accent3>
      <a:accent4>
        <a:srgbClr val="92DEFF"/>
      </a:accent4>
      <a:accent5>
        <a:srgbClr val="BAD6FF"/>
      </a:accent5>
      <a:accent6>
        <a:srgbClr val="AAB50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Desktop version - PPT MASTER" id="{7FEBD1E3-3883-9049-8AF0-44F39D7ACA2B}" vid="{45FF2EAE-8C52-A747-9309-B2C3AB4E5FB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9d591f4a-b750-44ad-8ebf-06d36ba90675" xsi:nil="true"/>
    <lcf76f155ced4ddcb4097134ff3c332f xmlns="d6fbc86c-d850-4140-ac77-9d31bd829bdd">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2E9E3310CD124948B4E279413993BB0E" ma:contentTypeVersion="13" ma:contentTypeDescription="Create a new document." ma:contentTypeScope="" ma:versionID="0a4033e78b75580e944694f4110b9443">
  <xsd:schema xmlns:xsd="http://www.w3.org/2001/XMLSchema" xmlns:xs="http://www.w3.org/2001/XMLSchema" xmlns:p="http://schemas.microsoft.com/office/2006/metadata/properties" xmlns:ns2="d6fbc86c-d850-4140-ac77-9d31bd829bdd" xmlns:ns3="9d591f4a-b750-44ad-8ebf-06d36ba90675" targetNamespace="http://schemas.microsoft.com/office/2006/metadata/properties" ma:root="true" ma:fieldsID="efd5ec2613c3be04dd453b3842ae1d37" ns2:_="" ns3:_="">
    <xsd:import namespace="d6fbc86c-d850-4140-ac77-9d31bd829bdd"/>
    <xsd:import namespace="9d591f4a-b750-44ad-8ebf-06d36ba90675"/>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6fbc86c-d850-4140-ac77-9d31bd829bd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2e216777-a1e1-495c-93e8-2566215d5276"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MediaServiceBillingMetadata" ma:index="20"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9d591f4a-b750-44ad-8ebf-06d36ba90675"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2c77d112-1c04-4fa5-a3ca-824683e69c49}" ma:internalName="TaxCatchAll" ma:showField="CatchAllData" ma:web="9d591f4a-b750-44ad-8ebf-06d36ba9067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028D80A-D8F1-4E9F-96FE-EDED6B38411B}">
  <ds:schemaRefs>
    <ds:schemaRef ds:uri="http://schemas.microsoft.com/sharepoint/v3/contenttype/forms"/>
  </ds:schemaRefs>
</ds:datastoreItem>
</file>

<file path=customXml/itemProps2.xml><?xml version="1.0" encoding="utf-8"?>
<ds:datastoreItem xmlns:ds="http://schemas.openxmlformats.org/officeDocument/2006/customXml" ds:itemID="{4B83FC41-384C-4416-9A4E-6653321403C3}">
  <ds:schemaRefs>
    <ds:schemaRef ds:uri="http://schemas.microsoft.com/office/2006/documentManagement/types"/>
    <ds:schemaRef ds:uri="http://www.w3.org/XML/1998/namespace"/>
    <ds:schemaRef ds:uri="http://purl.org/dc/dcmitype/"/>
    <ds:schemaRef ds:uri="http://purl.org/dc/elements/1.1/"/>
    <ds:schemaRef ds:uri="9d591f4a-b750-44ad-8ebf-06d36ba90675"/>
    <ds:schemaRef ds:uri="d6fbc86c-d850-4140-ac77-9d31bd829bdd"/>
    <ds:schemaRef ds:uri="http://schemas.microsoft.com/office/infopath/2007/PartnerControls"/>
    <ds:schemaRef ds:uri="http://schemas.openxmlformats.org/package/2006/metadata/core-properties"/>
    <ds:schemaRef ds:uri="http://schemas.microsoft.com/office/2006/metadata/properties"/>
    <ds:schemaRef ds:uri="http://purl.org/dc/terms/"/>
  </ds:schemaRefs>
</ds:datastoreItem>
</file>

<file path=customXml/itemProps3.xml><?xml version="1.0" encoding="utf-8"?>
<ds:datastoreItem xmlns:ds="http://schemas.openxmlformats.org/officeDocument/2006/customXml" ds:itemID="{311F3D4D-EBA0-40F5-94E2-7634A01ED35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6fbc86c-d850-4140-ac77-9d31bd829bdd"/>
    <ds:schemaRef ds:uri="9d591f4a-b750-44ad-8ebf-06d36ba9067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Theme</Template>
  <TotalTime>3480</TotalTime>
  <Words>1834</Words>
  <Application>Microsoft Office PowerPoint</Application>
  <PresentationFormat>Custom</PresentationFormat>
  <Paragraphs>228</Paragraphs>
  <Slides>19</Slides>
  <Notes>13</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19</vt:i4>
      </vt:variant>
    </vt:vector>
  </HeadingPairs>
  <TitlesOfParts>
    <vt:vector size="28" baseType="lpstr">
      <vt:lpstr>Arial</vt:lpstr>
      <vt:lpstr>Calibri</vt:lpstr>
      <vt:lpstr>Times New Roman</vt:lpstr>
      <vt:lpstr>Aptos Black</vt:lpstr>
      <vt:lpstr>Arial Black</vt:lpstr>
      <vt:lpstr>Aptos Display</vt:lpstr>
      <vt:lpstr>Bauhaus 93</vt:lpstr>
      <vt:lpstr>Aptos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Scott Simmons</dc:creator>
  <cp:lastModifiedBy>Dennis Klein</cp:lastModifiedBy>
  <cp:revision>81</cp:revision>
  <cp:lastPrinted>2025-11-19T23:26:25Z</cp:lastPrinted>
  <dcterms:created xsi:type="dcterms:W3CDTF">2025-04-29T18:14:43Z</dcterms:created>
  <dcterms:modified xsi:type="dcterms:W3CDTF">2026-02-17T17:56:57Z</dcterms:modified>
  <dc:identifier>DAGYbemYEzg</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0x0101002E9E3310CD124948B4E279413993BB0E</vt:lpwstr>
  </property>
  <property fmtid="{D5CDD505-2E9C-101B-9397-08002B2CF9AE}" pid="3" name="MediaServiceImageTags">
    <vt:lpwstr/>
  </property>
</Properties>
</file>