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10539" r:id="rId2"/>
    <p:sldId id="10591" r:id="rId3"/>
    <p:sldId id="10592" r:id="rId4"/>
    <p:sldId id="10589" r:id="rId5"/>
    <p:sldId id="1454" r:id="rId6"/>
    <p:sldId id="10542" r:id="rId7"/>
    <p:sldId id="10587" r:id="rId8"/>
    <p:sldId id="1521" r:id="rId9"/>
    <p:sldId id="10547" r:id="rId10"/>
    <p:sldId id="10549" r:id="rId11"/>
    <p:sldId id="10590" r:id="rId12"/>
    <p:sldId id="10583" r:id="rId13"/>
    <p:sldId id="1059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5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4660"/>
  </p:normalViewPr>
  <p:slideViewPr>
    <p:cSldViewPr snapToGrid="0" showGuides="1">
      <p:cViewPr varScale="1">
        <p:scale>
          <a:sx n="139" d="100"/>
          <a:sy n="139" d="100"/>
        </p:scale>
        <p:origin x="984" y="264"/>
      </p:cViewPr>
      <p:guideLst>
        <p:guide orient="horz" pos="1392"/>
        <p:guide pos="5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EA0BDB-EAA5-447C-8700-7AC9C1012EDB}" type="datetimeFigureOut">
              <a:rPr lang="en-US" smtClean="0"/>
              <a:t>2/19/2026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12741-D112-4440-8C9B-2ECDF5DDA090}" type="slidenum">
              <a:rPr lang="en-US" smtClean="0"/>
              <a:t>‹#›</a:t>
            </a:fld>
            <a:endParaRPr lang="en-US"/>
          </a:p>
        </p:txBody>
      </p:sp>
    </p:spTree>
    <p:extLst>
      <p:ext uri="{BB962C8B-B14F-4D97-AF65-F5344CB8AC3E}">
        <p14:creationId xmlns:p14="http://schemas.microsoft.com/office/powerpoint/2010/main" val="2262505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06E0E7-77D7-4852-B206-9BE17BFFBAAD}" type="slidenum">
              <a:rPr lang="en-US" smtClean="0"/>
              <a:t>1</a:t>
            </a:fld>
            <a:endParaRPr lang="en-US" dirty="0"/>
          </a:p>
        </p:txBody>
      </p:sp>
    </p:spTree>
    <p:extLst>
      <p:ext uri="{BB962C8B-B14F-4D97-AF65-F5344CB8AC3E}">
        <p14:creationId xmlns:p14="http://schemas.microsoft.com/office/powerpoint/2010/main" val="184696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4957A-EEB2-C69C-96BE-06FA9DE68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FB7F6-3266-88D7-4534-ADDCAA438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40344-D3DD-C57E-175C-78B0AFDE81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E16AB7-472B-3DBF-EB26-8D8C03FB477B}"/>
              </a:ext>
            </a:extLst>
          </p:cNvPr>
          <p:cNvSpPr>
            <a:spLocks noGrp="1"/>
          </p:cNvSpPr>
          <p:nvPr>
            <p:ph type="sldNum" sz="quarter" idx="5"/>
          </p:nvPr>
        </p:nvSpPr>
        <p:spPr/>
        <p:txBody>
          <a:bodyPr/>
          <a:lstStyle/>
          <a:p>
            <a:fld id="{FE06E0E7-77D7-4852-B206-9BE17BFFBAAD}" type="slidenum">
              <a:rPr lang="en-US" smtClean="0"/>
              <a:t>2</a:t>
            </a:fld>
            <a:endParaRPr lang="en-US" dirty="0"/>
          </a:p>
        </p:txBody>
      </p:sp>
    </p:spTree>
    <p:extLst>
      <p:ext uri="{BB962C8B-B14F-4D97-AF65-F5344CB8AC3E}">
        <p14:creationId xmlns:p14="http://schemas.microsoft.com/office/powerpoint/2010/main" val="298757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BA952-3D6B-513D-05A3-438FE0E4F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4AD1A-38FE-1524-616A-7B96FAD24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13757-D892-7313-F868-497828359E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732C77-67F7-352D-5830-9733132C5D21}"/>
              </a:ext>
            </a:extLst>
          </p:cNvPr>
          <p:cNvSpPr>
            <a:spLocks noGrp="1"/>
          </p:cNvSpPr>
          <p:nvPr>
            <p:ph type="sldNum" sz="quarter" idx="5"/>
          </p:nvPr>
        </p:nvSpPr>
        <p:spPr/>
        <p:txBody>
          <a:bodyPr/>
          <a:lstStyle/>
          <a:p>
            <a:fld id="{FE06E0E7-77D7-4852-B206-9BE17BFFBAAD}" type="slidenum">
              <a:rPr lang="en-US" smtClean="0"/>
              <a:t>3</a:t>
            </a:fld>
            <a:endParaRPr lang="en-US" dirty="0"/>
          </a:p>
        </p:txBody>
      </p:sp>
    </p:spTree>
    <p:extLst>
      <p:ext uri="{BB962C8B-B14F-4D97-AF65-F5344CB8AC3E}">
        <p14:creationId xmlns:p14="http://schemas.microsoft.com/office/powerpoint/2010/main" val="61846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3F2D4-9972-417B-95CB-5EF8E2DA0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ABD57-F704-7142-988D-B937B3E03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C7455-71DD-B556-A3EC-6CD3400293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84C094-13BA-44C4-D918-788C68816FB2}"/>
              </a:ext>
            </a:extLst>
          </p:cNvPr>
          <p:cNvSpPr>
            <a:spLocks noGrp="1"/>
          </p:cNvSpPr>
          <p:nvPr>
            <p:ph type="sldNum" sz="quarter" idx="5"/>
          </p:nvPr>
        </p:nvSpPr>
        <p:spPr/>
        <p:txBody>
          <a:bodyPr/>
          <a:lstStyle/>
          <a:p>
            <a:fld id="{FE06E0E7-77D7-4852-B206-9BE17BFFBAAD}" type="slidenum">
              <a:rPr lang="en-US" smtClean="0"/>
              <a:t>4</a:t>
            </a:fld>
            <a:endParaRPr lang="en-US" dirty="0"/>
          </a:p>
        </p:txBody>
      </p:sp>
    </p:spTree>
    <p:extLst>
      <p:ext uri="{BB962C8B-B14F-4D97-AF65-F5344CB8AC3E}">
        <p14:creationId xmlns:p14="http://schemas.microsoft.com/office/powerpoint/2010/main" val="175245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5CF-62AD-8041-932F-56D977C8CDA1}" type="slidenum">
              <a:rPr lang="en-US" smtClean="0"/>
              <a:t>5</a:t>
            </a:fld>
            <a:endParaRPr lang="en-US"/>
          </a:p>
        </p:txBody>
      </p:sp>
    </p:spTree>
    <p:extLst>
      <p:ext uri="{BB962C8B-B14F-4D97-AF65-F5344CB8AC3E}">
        <p14:creationId xmlns:p14="http://schemas.microsoft.com/office/powerpoint/2010/main" val="226746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5CF-62AD-8041-932F-56D977C8CDA1}" type="slidenum">
              <a:rPr lang="en-US" smtClean="0"/>
              <a:t>8</a:t>
            </a:fld>
            <a:endParaRPr lang="en-US"/>
          </a:p>
        </p:txBody>
      </p:sp>
    </p:spTree>
    <p:extLst>
      <p:ext uri="{BB962C8B-B14F-4D97-AF65-F5344CB8AC3E}">
        <p14:creationId xmlns:p14="http://schemas.microsoft.com/office/powerpoint/2010/main" val="3172070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integration with ANY system is required, OPN’s are assigned to each data table being utilized and sent back to the user to conduct their work</a:t>
            </a:r>
          </a:p>
        </p:txBody>
      </p:sp>
      <p:sp>
        <p:nvSpPr>
          <p:cNvPr id="4" name="Slide Number Placeholder 3"/>
          <p:cNvSpPr>
            <a:spLocks noGrp="1"/>
          </p:cNvSpPr>
          <p:nvPr>
            <p:ph type="sldNum" sz="quarter" idx="5"/>
          </p:nvPr>
        </p:nvSpPr>
        <p:spPr/>
        <p:txBody>
          <a:bodyPr/>
          <a:lstStyle/>
          <a:p>
            <a:fld id="{9B3575CF-62AD-8041-932F-56D977C8CDA1}" type="slidenum">
              <a:rPr lang="en-US" smtClean="0"/>
              <a:t>9</a:t>
            </a:fld>
            <a:endParaRPr lang="en-US"/>
          </a:p>
        </p:txBody>
      </p:sp>
    </p:spTree>
    <p:extLst>
      <p:ext uri="{BB962C8B-B14F-4D97-AF65-F5344CB8AC3E}">
        <p14:creationId xmlns:p14="http://schemas.microsoft.com/office/powerpoint/2010/main" val="131770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D815-1B6F-7342-9593-6817E2A55D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F6C09B-5CCA-4540-2F41-1F876ACF91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B166F2-0FCC-4C58-A482-BC541CF5F42C}"/>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5" name="Footer Placeholder 4">
            <a:extLst>
              <a:ext uri="{FF2B5EF4-FFF2-40B4-BE49-F238E27FC236}">
                <a16:creationId xmlns:a16="http://schemas.microsoft.com/office/drawing/2014/main" id="{93F7103A-508C-1DCA-6BB7-A525EFAB5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08272-406A-FFA1-5852-E1397B1B6D1F}"/>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4241055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70006-36DC-7E80-747E-B9A2F766A5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B7C82C-79A2-07A6-211A-8BF3BED571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1A4E9-6CB2-30C1-F2BE-924EC781731C}"/>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5" name="Footer Placeholder 4">
            <a:extLst>
              <a:ext uri="{FF2B5EF4-FFF2-40B4-BE49-F238E27FC236}">
                <a16:creationId xmlns:a16="http://schemas.microsoft.com/office/drawing/2014/main" id="{EB9A0BC6-DA52-81EC-906C-C676DF0A3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B90AF-95CF-0B5B-8452-C430A3C3506C}"/>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1621565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76635-2687-DFF5-19F6-8B38D1AD01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57D07E-9C4A-4F00-E984-50872E8D84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753FC-1213-2A66-9DA2-C1F9385364D7}"/>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5" name="Footer Placeholder 4">
            <a:extLst>
              <a:ext uri="{FF2B5EF4-FFF2-40B4-BE49-F238E27FC236}">
                <a16:creationId xmlns:a16="http://schemas.microsoft.com/office/drawing/2014/main" id="{A0F62EAE-9E7F-EA83-11C3-2FBDE59CF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6F84B-6847-0174-2F58-203476F029C3}"/>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4094020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026B-FF36-9728-007D-7EB5F415B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6A75BC-669E-0D43-143B-B7A2503290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61A10-989D-A27C-FF41-CFBC0136F32E}"/>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5" name="Footer Placeholder 4">
            <a:extLst>
              <a:ext uri="{FF2B5EF4-FFF2-40B4-BE49-F238E27FC236}">
                <a16:creationId xmlns:a16="http://schemas.microsoft.com/office/drawing/2014/main" id="{8789F398-7D24-3B6D-BCC1-0C95BB879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9AD77-A7AD-C4E0-3A19-465A8D5EA22E}"/>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12277587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2A3B-A7A3-98A6-C2EE-B7E3262DB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A1B593-00B1-0DCE-42EC-A1A3401489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13F8D-C685-7842-0AA2-C93CC9C97BA9}"/>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5" name="Footer Placeholder 4">
            <a:extLst>
              <a:ext uri="{FF2B5EF4-FFF2-40B4-BE49-F238E27FC236}">
                <a16:creationId xmlns:a16="http://schemas.microsoft.com/office/drawing/2014/main" id="{A7BFCEFD-7B41-C324-DC7A-645E004DD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0CF08-9484-5FE2-7E48-5D2C8399AF81}"/>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149274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A3A3-04B0-61D5-147A-A219BF5DC6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9AD75-29A5-ED82-A0C5-A777BB334E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FB4C5-D81A-281C-E8FC-5BD687F2B9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0A5E7D-B21E-8C8D-328F-9DF0E22EB404}"/>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6" name="Footer Placeholder 5">
            <a:extLst>
              <a:ext uri="{FF2B5EF4-FFF2-40B4-BE49-F238E27FC236}">
                <a16:creationId xmlns:a16="http://schemas.microsoft.com/office/drawing/2014/main" id="{E92F1177-BEF7-DB12-5C42-0E9931243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525EA-8132-00A0-DA79-D1B4CE12541F}"/>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117465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6FF-66D0-D96B-0751-E9AD1C2EC3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13B596-14FF-A217-A0F3-912A9553DE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761CB7-7FC2-C5E3-4FCE-5A32B4739C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3A1079-BA83-704D-2C3D-69C9D9FF46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D71B14-467F-D353-6BEA-B68EA91EF5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5366E6-C925-23FA-4F98-2F69ABDC73EA}"/>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8" name="Footer Placeholder 7">
            <a:extLst>
              <a:ext uri="{FF2B5EF4-FFF2-40B4-BE49-F238E27FC236}">
                <a16:creationId xmlns:a16="http://schemas.microsoft.com/office/drawing/2014/main" id="{B6812485-D0D6-C1B5-9D6F-8808DAA72B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52D2DF-D6BC-C3D8-B8DD-AADB5EB5B99D}"/>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343904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8D70-DC66-92A1-A6C2-7E795158B8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4EFD56-DBF5-2247-5657-BAF66295E178}"/>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4" name="Footer Placeholder 3">
            <a:extLst>
              <a:ext uri="{FF2B5EF4-FFF2-40B4-BE49-F238E27FC236}">
                <a16:creationId xmlns:a16="http://schemas.microsoft.com/office/drawing/2014/main" id="{246E2AA2-1EFB-0026-5522-7C113C8A53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B30360-DAA6-64E9-A9EE-BDD746D97ACC}"/>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223766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59BE7-26C0-BF35-36C2-A45CCF3E0007}"/>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3" name="Footer Placeholder 2">
            <a:extLst>
              <a:ext uri="{FF2B5EF4-FFF2-40B4-BE49-F238E27FC236}">
                <a16:creationId xmlns:a16="http://schemas.microsoft.com/office/drawing/2014/main" id="{0A49A17E-4521-1962-4178-A6C65C44E0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639E20-6702-BBA9-5AA1-97510F3F51C6}"/>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169695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A18F-1872-6C7E-0E15-7C89AADBA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49CCB7-A01C-AF87-DA06-59BEE17F20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692B12-A5C3-7E76-53DE-02124AB65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396FF7-D2FD-6B90-37D9-D65B6D1E8394}"/>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6" name="Footer Placeholder 5">
            <a:extLst>
              <a:ext uri="{FF2B5EF4-FFF2-40B4-BE49-F238E27FC236}">
                <a16:creationId xmlns:a16="http://schemas.microsoft.com/office/drawing/2014/main" id="{9370456B-288A-BD81-C4A2-685D6E838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C4897-1A9F-0F52-C0A6-74FB712385E7}"/>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341470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F987-CD91-315C-1559-36EF9D40CB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FBE1DB-BC26-9D73-0709-E2E5C2435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23D0E0-80F4-5EB4-689E-D7EBFE9BE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D6874C-8E3A-9673-772F-E9B5682EE439}"/>
              </a:ext>
            </a:extLst>
          </p:cNvPr>
          <p:cNvSpPr>
            <a:spLocks noGrp="1"/>
          </p:cNvSpPr>
          <p:nvPr>
            <p:ph type="dt" sz="half" idx="10"/>
          </p:nvPr>
        </p:nvSpPr>
        <p:spPr/>
        <p:txBody>
          <a:bodyPr/>
          <a:lstStyle/>
          <a:p>
            <a:fld id="{3328A4BB-EBFA-4F09-B7AC-3FC2DEF1A44F}" type="datetimeFigureOut">
              <a:rPr lang="en-US" smtClean="0"/>
              <a:t>2/19/2026</a:t>
            </a:fld>
            <a:endParaRPr lang="en-US"/>
          </a:p>
        </p:txBody>
      </p:sp>
      <p:sp>
        <p:nvSpPr>
          <p:cNvPr id="6" name="Footer Placeholder 5">
            <a:extLst>
              <a:ext uri="{FF2B5EF4-FFF2-40B4-BE49-F238E27FC236}">
                <a16:creationId xmlns:a16="http://schemas.microsoft.com/office/drawing/2014/main" id="{A25AAA75-4189-5222-0624-A363185DDA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2C570-808C-B9A5-9D1C-5BD844CB297A}"/>
              </a:ext>
            </a:extLst>
          </p:cNvPr>
          <p:cNvSpPr>
            <a:spLocks noGrp="1"/>
          </p:cNvSpPr>
          <p:nvPr>
            <p:ph type="sldNum" sz="quarter" idx="12"/>
          </p:nvPr>
        </p:nvSpPr>
        <p:spPr/>
        <p:txBody>
          <a:bodyPr/>
          <a:lstStyle/>
          <a:p>
            <a:fld id="{B5B41985-3B46-4352-88F9-9A4004A26442}" type="slidenum">
              <a:rPr lang="en-US" smtClean="0"/>
              <a:t>‹#›</a:t>
            </a:fld>
            <a:endParaRPr lang="en-US"/>
          </a:p>
        </p:txBody>
      </p:sp>
    </p:spTree>
    <p:extLst>
      <p:ext uri="{BB962C8B-B14F-4D97-AF65-F5344CB8AC3E}">
        <p14:creationId xmlns:p14="http://schemas.microsoft.com/office/powerpoint/2010/main" val="3810007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8C272F-CC42-9D8F-D893-712F3B8C3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3302ED-118C-B11C-1499-B8758AA39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8D844-56EA-1FCC-EF48-5B71F4F77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28A4BB-EBFA-4F09-B7AC-3FC2DEF1A44F}" type="datetimeFigureOut">
              <a:rPr lang="en-US" smtClean="0"/>
              <a:t>2/19/2026</a:t>
            </a:fld>
            <a:endParaRPr lang="en-US"/>
          </a:p>
        </p:txBody>
      </p:sp>
      <p:sp>
        <p:nvSpPr>
          <p:cNvPr id="5" name="Footer Placeholder 4">
            <a:extLst>
              <a:ext uri="{FF2B5EF4-FFF2-40B4-BE49-F238E27FC236}">
                <a16:creationId xmlns:a16="http://schemas.microsoft.com/office/drawing/2014/main" id="{818BA2FC-B990-E71D-F830-BCA6FE68A2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9A843F-802A-3BE1-BB52-2AC2002DF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B41985-3B46-4352-88F9-9A4004A26442}" type="slidenum">
              <a:rPr lang="en-US" smtClean="0"/>
              <a:t>‹#›</a:t>
            </a:fld>
            <a:endParaRPr lang="en-US"/>
          </a:p>
        </p:txBody>
      </p:sp>
      <p:sp>
        <p:nvSpPr>
          <p:cNvPr id="8" name="Rectangle 7">
            <a:extLst>
              <a:ext uri="{FF2B5EF4-FFF2-40B4-BE49-F238E27FC236}">
                <a16:creationId xmlns:a16="http://schemas.microsoft.com/office/drawing/2014/main" id="{73E56492-AEC4-79AC-2BDC-7C27BE27A1F3}"/>
              </a:ext>
            </a:extLst>
          </p:cNvPr>
          <p:cNvSpPr/>
          <p:nvPr userDrawn="1"/>
        </p:nvSpPr>
        <p:spPr>
          <a:xfrm>
            <a:off x="1" y="6566497"/>
            <a:ext cx="2325890" cy="299070"/>
          </a:xfrm>
          <a:prstGeom prst="rect">
            <a:avLst/>
          </a:prstGeom>
          <a:solidFill>
            <a:srgbClr val="FA6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8554J35Q+HV3 0002</a:t>
            </a:r>
          </a:p>
        </p:txBody>
      </p:sp>
    </p:spTree>
    <p:extLst>
      <p:ext uri="{BB962C8B-B14F-4D97-AF65-F5344CB8AC3E}">
        <p14:creationId xmlns:p14="http://schemas.microsoft.com/office/powerpoint/2010/main" val="1384651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E57752-95BA-E976-E206-0C76B6AD5903}"/>
              </a:ext>
            </a:extLst>
          </p:cNvPr>
          <p:cNvSpPr txBox="1"/>
          <p:nvPr/>
        </p:nvSpPr>
        <p:spPr>
          <a:xfrm>
            <a:off x="-101600" y="2068946"/>
            <a:ext cx="12395200" cy="3888309"/>
          </a:xfrm>
          <a:prstGeom prst="rect">
            <a:avLst/>
          </a:prstGeom>
          <a:noFill/>
        </p:spPr>
        <p:txBody>
          <a:bodyPr wrap="square">
            <a:spAutoFit/>
          </a:bodyPr>
          <a:lstStyle/>
          <a:p>
            <a:pPr algn="ctr">
              <a:lnSpc>
                <a:spcPct val="100000"/>
              </a:lnSpc>
            </a:pPr>
            <a:r>
              <a:rPr lang="en-US" sz="4800" b="1" cap="all" dirty="0">
                <a:solidFill>
                  <a:srgbClr val="003399"/>
                </a:solidFill>
              </a:rPr>
              <a:t>UCPI for State Insurance Commissioners</a:t>
            </a:r>
          </a:p>
          <a:p>
            <a:pPr algn="ctr">
              <a:lnSpc>
                <a:spcPct val="100000"/>
              </a:lnSpc>
            </a:pPr>
            <a:endParaRPr lang="en-US" sz="3600" b="1" dirty="0">
              <a:solidFill>
                <a:srgbClr val="003399"/>
              </a:solidFill>
            </a:endParaRPr>
          </a:p>
          <a:p>
            <a:pPr algn="ctr">
              <a:lnSpc>
                <a:spcPct val="100000"/>
              </a:lnSpc>
            </a:pPr>
            <a:r>
              <a:rPr lang="en-US" sz="3600" b="1" dirty="0">
                <a:solidFill>
                  <a:srgbClr val="003399"/>
                </a:solidFill>
              </a:rPr>
              <a:t>Comparing Severe Weather Prediction to Real Outcome</a:t>
            </a:r>
            <a:br>
              <a:rPr lang="en-US" sz="2933" b="1" dirty="0">
                <a:solidFill>
                  <a:srgbClr val="003399"/>
                </a:solidFill>
              </a:rPr>
            </a:br>
            <a:r>
              <a:rPr lang="en-US" sz="2000" b="1" dirty="0">
                <a:solidFill>
                  <a:srgbClr val="003399"/>
                </a:solidFill>
              </a:rPr>
              <a:t>OPN </a:t>
            </a:r>
            <a:r>
              <a:rPr lang="en-US" b="1" dirty="0">
                <a:solidFill>
                  <a:srgbClr val="003399"/>
                </a:solidFill>
              </a:rPr>
              <a:t>[Open Parcel Number] </a:t>
            </a:r>
            <a:r>
              <a:rPr lang="en-US" sz="2000" b="1" dirty="0">
                <a:solidFill>
                  <a:srgbClr val="003399"/>
                </a:solidFill>
              </a:rPr>
              <a:t>Assignment for First Time Easy, Instant Broad Data Amalgamation.</a:t>
            </a:r>
            <a:br>
              <a:rPr lang="en-US" sz="3600" b="1" dirty="0">
                <a:solidFill>
                  <a:srgbClr val="003399"/>
                </a:solidFill>
              </a:rPr>
            </a:br>
            <a:endParaRPr lang="en-US" sz="4400" b="1" dirty="0">
              <a:solidFill>
                <a:srgbClr val="003399"/>
              </a:solidFill>
            </a:endParaRPr>
          </a:p>
          <a:p>
            <a:pPr algn="ctr">
              <a:lnSpc>
                <a:spcPct val="100000"/>
              </a:lnSpc>
            </a:pPr>
            <a:endParaRPr lang="en-US" sz="1067" b="1" dirty="0">
              <a:solidFill>
                <a:srgbClr val="003399"/>
              </a:solidFill>
            </a:endParaRPr>
          </a:p>
        </p:txBody>
      </p:sp>
      <p:pic>
        <p:nvPicPr>
          <p:cNvPr id="4" name="Picture 3">
            <a:extLst>
              <a:ext uri="{FF2B5EF4-FFF2-40B4-BE49-F238E27FC236}">
                <a16:creationId xmlns:a16="http://schemas.microsoft.com/office/drawing/2014/main" id="{E8885D06-703A-237F-3A4F-F7941A2F9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946" y="-1"/>
            <a:ext cx="11124054" cy="1468303"/>
          </a:xfrm>
          <a:prstGeom prst="rect">
            <a:avLst/>
          </a:prstGeom>
        </p:spPr>
      </p:pic>
      <p:pic>
        <p:nvPicPr>
          <p:cNvPr id="5" name="Picture 4">
            <a:extLst>
              <a:ext uri="{FF2B5EF4-FFF2-40B4-BE49-F238E27FC236}">
                <a16:creationId xmlns:a16="http://schemas.microsoft.com/office/drawing/2014/main" id="{CFF2B690-2463-F085-AEF4-9CCF068F210A}"/>
              </a:ext>
            </a:extLst>
          </p:cNvPr>
          <p:cNvPicPr>
            <a:picLocks noChangeAspect="1"/>
          </p:cNvPicPr>
          <p:nvPr/>
        </p:nvPicPr>
        <p:blipFill>
          <a:blip r:embed="rId3">
            <a:extLst>
              <a:ext uri="{28A0092B-C50C-407E-A947-70E740481C1C}">
                <a14:useLocalDpi xmlns:a14="http://schemas.microsoft.com/office/drawing/2010/main" val="0"/>
              </a:ext>
            </a:extLst>
          </a:blip>
          <a:srcRect r="1233"/>
          <a:stretch>
            <a:fillRect/>
          </a:stretch>
        </p:blipFill>
        <p:spPr>
          <a:xfrm>
            <a:off x="0" y="0"/>
            <a:ext cx="10986868" cy="1468303"/>
          </a:xfrm>
          <a:prstGeom prst="rect">
            <a:avLst/>
          </a:prstGeom>
        </p:spPr>
      </p:pic>
    </p:spTree>
    <p:extLst>
      <p:ext uri="{BB962C8B-B14F-4D97-AF65-F5344CB8AC3E}">
        <p14:creationId xmlns:p14="http://schemas.microsoft.com/office/powerpoint/2010/main" val="82767748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BD02F-C6DB-D5F0-855C-399D48EA3D4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2A533E0-3B9E-82AB-81D9-98FD2876DB6C}"/>
              </a:ext>
            </a:extLst>
          </p:cNvPr>
          <p:cNvSpPr txBox="1"/>
          <p:nvPr/>
        </p:nvSpPr>
        <p:spPr>
          <a:xfrm>
            <a:off x="2908" y="75622"/>
            <a:ext cx="10561405" cy="523220"/>
          </a:xfrm>
          <a:prstGeom prst="rect">
            <a:avLst/>
          </a:prstGeom>
          <a:noFill/>
        </p:spPr>
        <p:txBody>
          <a:bodyPr wrap="square">
            <a:spAutoFit/>
          </a:bodyPr>
          <a:lstStyle/>
          <a:p>
            <a:r>
              <a:rPr lang="en-US" sz="2800" b="1" spc="-100" dirty="0">
                <a:solidFill>
                  <a:srgbClr val="2D3B68"/>
                </a:solidFill>
                <a:latin typeface="Arial Black" panose="020B0A04020102020204" pitchFamily="34" charset="0"/>
              </a:rPr>
              <a:t>HISTORIC CLAIMS COMPILATION</a:t>
            </a:r>
          </a:p>
        </p:txBody>
      </p:sp>
      <p:pic>
        <p:nvPicPr>
          <p:cNvPr id="6" name="Picture 5">
            <a:extLst>
              <a:ext uri="{FF2B5EF4-FFF2-40B4-BE49-F238E27FC236}">
                <a16:creationId xmlns:a16="http://schemas.microsoft.com/office/drawing/2014/main" id="{7324B617-A455-981C-A378-244EDFA5A06F}"/>
              </a:ext>
            </a:extLst>
          </p:cNvPr>
          <p:cNvPicPr>
            <a:picLocks noChangeAspect="1"/>
          </p:cNvPicPr>
          <p:nvPr/>
        </p:nvPicPr>
        <p:blipFill>
          <a:blip r:embed="rId2"/>
          <a:srcRect l="34740" t="10442" r="12042" b="16519"/>
          <a:stretch>
            <a:fillRect/>
          </a:stretch>
        </p:blipFill>
        <p:spPr>
          <a:xfrm>
            <a:off x="3936445" y="1043023"/>
            <a:ext cx="6964680" cy="5099346"/>
          </a:xfrm>
          <a:prstGeom prst="rect">
            <a:avLst/>
          </a:prstGeom>
        </p:spPr>
      </p:pic>
      <p:sp>
        <p:nvSpPr>
          <p:cNvPr id="8" name="TextBox 7">
            <a:extLst>
              <a:ext uri="{FF2B5EF4-FFF2-40B4-BE49-F238E27FC236}">
                <a16:creationId xmlns:a16="http://schemas.microsoft.com/office/drawing/2014/main" id="{07102C89-6F1F-9506-0E10-6C155862C94B}"/>
              </a:ext>
            </a:extLst>
          </p:cNvPr>
          <p:cNvSpPr txBox="1"/>
          <p:nvPr/>
        </p:nvSpPr>
        <p:spPr>
          <a:xfrm>
            <a:off x="781448" y="2598929"/>
            <a:ext cx="3140077" cy="2308324"/>
          </a:xfrm>
          <a:prstGeom prst="rect">
            <a:avLst/>
          </a:prstGeom>
          <a:noFill/>
        </p:spPr>
        <p:txBody>
          <a:bodyPr wrap="square" rtlCol="0">
            <a:spAutoFit/>
          </a:bodyPr>
          <a:lstStyle/>
          <a:p>
            <a:pPr algn="just"/>
            <a:r>
              <a:rPr lang="en-US" sz="1600" dirty="0">
                <a:solidFill>
                  <a:srgbClr val="003399"/>
                </a:solidFill>
              </a:rPr>
              <a:t>With an OPN assigned to every claim record, along with a verified ZIP CODE, Extreme Weather Underwriting is expanded for each individual Carrier to compilation by ZIPCODE of the Total Claim Payout Per Year, by Type incurred by ALL Carriers in the State..</a:t>
            </a:r>
          </a:p>
        </p:txBody>
      </p:sp>
      <p:sp>
        <p:nvSpPr>
          <p:cNvPr id="9" name="TextBox 8">
            <a:extLst>
              <a:ext uri="{FF2B5EF4-FFF2-40B4-BE49-F238E27FC236}">
                <a16:creationId xmlns:a16="http://schemas.microsoft.com/office/drawing/2014/main" id="{E7604AC3-B7D8-F019-1265-F5457CDFC492}"/>
              </a:ext>
            </a:extLst>
          </p:cNvPr>
          <p:cNvSpPr txBox="1"/>
          <p:nvPr/>
        </p:nvSpPr>
        <p:spPr>
          <a:xfrm>
            <a:off x="175261" y="968249"/>
            <a:ext cx="3154997" cy="1708160"/>
          </a:xfrm>
          <a:prstGeom prst="rect">
            <a:avLst/>
          </a:prstGeom>
          <a:noFill/>
        </p:spPr>
        <p:txBody>
          <a:bodyPr wrap="square">
            <a:spAutoFit/>
          </a:bodyPr>
          <a:lstStyle/>
          <a:p>
            <a:r>
              <a:rPr lang="en-US" sz="3500" b="1" dirty="0">
                <a:solidFill>
                  <a:srgbClr val="FA6868"/>
                </a:solidFill>
              </a:rPr>
              <a:t>STATEWIDE </a:t>
            </a:r>
          </a:p>
          <a:p>
            <a:r>
              <a:rPr lang="en-US" sz="3500" b="1" dirty="0">
                <a:solidFill>
                  <a:srgbClr val="FA6868"/>
                </a:solidFill>
              </a:rPr>
              <a:t>CLAIMS</a:t>
            </a:r>
          </a:p>
          <a:p>
            <a:r>
              <a:rPr lang="en-US" sz="3500" b="1" dirty="0">
                <a:solidFill>
                  <a:srgbClr val="FA6868"/>
                </a:solidFill>
              </a:rPr>
              <a:t>COMPILATION</a:t>
            </a:r>
            <a:endParaRPr lang="en-US" sz="3500" dirty="0">
              <a:solidFill>
                <a:srgbClr val="FA6868"/>
              </a:solidFill>
            </a:endParaRPr>
          </a:p>
        </p:txBody>
      </p:sp>
    </p:spTree>
    <p:extLst>
      <p:ext uri="{BB962C8B-B14F-4D97-AF65-F5344CB8AC3E}">
        <p14:creationId xmlns:p14="http://schemas.microsoft.com/office/powerpoint/2010/main" val="230636085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84F74-CE90-49AA-5FA6-DC179F3578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9FAFDF9-3F8F-7609-D8E7-10A1E50D1437}"/>
              </a:ext>
            </a:extLst>
          </p:cNvPr>
          <p:cNvSpPr txBox="1"/>
          <p:nvPr/>
        </p:nvSpPr>
        <p:spPr>
          <a:xfrm>
            <a:off x="2908" y="75622"/>
            <a:ext cx="10561405" cy="523220"/>
          </a:xfrm>
          <a:prstGeom prst="rect">
            <a:avLst/>
          </a:prstGeom>
          <a:noFill/>
        </p:spPr>
        <p:txBody>
          <a:bodyPr wrap="square">
            <a:spAutoFit/>
          </a:bodyPr>
          <a:lstStyle/>
          <a:p>
            <a:r>
              <a:rPr lang="en-US" sz="2800" b="1" spc="-100" dirty="0">
                <a:solidFill>
                  <a:srgbClr val="2D3B68"/>
                </a:solidFill>
                <a:latin typeface="Arial Black" panose="020B0A04020102020204" pitchFamily="34" charset="0"/>
              </a:rPr>
              <a:t>HISTORIC CLAIMS COMPILATION</a:t>
            </a:r>
          </a:p>
        </p:txBody>
      </p:sp>
      <p:pic>
        <p:nvPicPr>
          <p:cNvPr id="11" name="Picture 10" descr="A diagram of several weather insurance claim history&#10;&#10;AI-generated content may be incorrect.">
            <a:extLst>
              <a:ext uri="{FF2B5EF4-FFF2-40B4-BE49-F238E27FC236}">
                <a16:creationId xmlns:a16="http://schemas.microsoft.com/office/drawing/2014/main" id="{DECEEADD-1306-9013-831D-6BD18176B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10" y="620779"/>
            <a:ext cx="11142980" cy="5616443"/>
          </a:xfrm>
          <a:prstGeom prst="rect">
            <a:avLst/>
          </a:prstGeom>
        </p:spPr>
      </p:pic>
    </p:spTree>
    <p:extLst>
      <p:ext uri="{BB962C8B-B14F-4D97-AF65-F5344CB8AC3E}">
        <p14:creationId xmlns:p14="http://schemas.microsoft.com/office/powerpoint/2010/main" val="130236199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E78753-57F0-D354-B0B7-172FC154D626}"/>
              </a:ext>
            </a:extLst>
          </p:cNvPr>
          <p:cNvSpPr txBox="1"/>
          <p:nvPr/>
        </p:nvSpPr>
        <p:spPr>
          <a:xfrm>
            <a:off x="3215972" y="1311444"/>
            <a:ext cx="9652000" cy="3954929"/>
          </a:xfrm>
          <a:prstGeom prst="rect">
            <a:avLst/>
          </a:prstGeom>
          <a:noFill/>
        </p:spPr>
        <p:txBody>
          <a:bodyPr wrap="square" rtlCol="0">
            <a:spAutoFit/>
          </a:bodyPr>
          <a:lstStyle/>
          <a:p>
            <a:pPr>
              <a:defRPr/>
            </a:pPr>
            <a:r>
              <a:rPr lang="en-US" sz="2800" b="1" dirty="0">
                <a:solidFill>
                  <a:schemeClr val="bg1"/>
                </a:solidFill>
                <a:latin typeface="Arial Black" panose="020B0A04020102020204" pitchFamily="34" charset="0"/>
              </a:rPr>
              <a:t>CONCLUSION</a:t>
            </a:r>
            <a:br>
              <a:rPr lang="en-US" sz="100" b="1" dirty="0">
                <a:solidFill>
                  <a:schemeClr val="bg1"/>
                </a:solidFill>
                <a:latin typeface="Arial Black" panose="020B0A04020102020204" pitchFamily="34" charset="0"/>
              </a:rPr>
            </a:br>
            <a:br>
              <a:rPr lang="en-US" sz="100" b="1" dirty="0">
                <a:solidFill>
                  <a:srgbClr val="EF6B69"/>
                </a:solidFill>
              </a:rPr>
            </a:br>
            <a:r>
              <a:rPr lang="en-US" sz="100" b="1" dirty="0">
                <a:solidFill>
                  <a:srgbClr val="EF6B69"/>
                </a:solidFill>
              </a:rPr>
              <a:t>  </a:t>
            </a:r>
            <a:r>
              <a:rPr lang="en-US" sz="2000" b="1" dirty="0">
                <a:solidFill>
                  <a:srgbClr val="003399"/>
                </a:solidFill>
              </a:rPr>
              <a:t>Basis for Severe Weather Insurance Underwriting review expanded </a:t>
            </a:r>
            <a:br>
              <a:rPr lang="en-US" sz="2000" b="1" dirty="0">
                <a:solidFill>
                  <a:srgbClr val="003399"/>
                </a:solidFill>
              </a:rPr>
            </a:br>
            <a:r>
              <a:rPr lang="en-US" sz="2000" b="1" dirty="0">
                <a:solidFill>
                  <a:srgbClr val="003399"/>
                </a:solidFill>
              </a:rPr>
              <a:t>from one Carrier’s Claim history to that of all Carriers in the State. </a:t>
            </a:r>
            <a:br>
              <a:rPr lang="en-US" sz="2000" b="1" dirty="0">
                <a:solidFill>
                  <a:srgbClr val="003399"/>
                </a:solidFill>
              </a:rPr>
            </a:br>
            <a:endParaRPr lang="en-US" sz="2000" b="1" dirty="0">
              <a:solidFill>
                <a:srgbClr val="003399"/>
              </a:solidFill>
            </a:endParaRPr>
          </a:p>
          <a:p>
            <a:pPr>
              <a:defRPr/>
            </a:pPr>
            <a:r>
              <a:rPr lang="en-US" sz="2000" b="1" cap="all" dirty="0">
                <a:solidFill>
                  <a:srgbClr val="003399"/>
                </a:solidFill>
              </a:rPr>
              <a:t>NO IMPACT </a:t>
            </a:r>
            <a:r>
              <a:rPr lang="en-US" sz="2000" b="1" dirty="0">
                <a:solidFill>
                  <a:srgbClr val="003399"/>
                </a:solidFill>
              </a:rPr>
              <a:t>on Legacy Operations – OPN HUB Outside Enterprise. </a:t>
            </a:r>
            <a:br>
              <a:rPr lang="en-US" sz="2000" b="1" dirty="0">
                <a:solidFill>
                  <a:srgbClr val="003399"/>
                </a:solidFill>
              </a:rPr>
            </a:br>
            <a:endParaRPr lang="en-US" sz="2000" b="1" dirty="0">
              <a:solidFill>
                <a:srgbClr val="003399"/>
              </a:solidFill>
            </a:endParaRPr>
          </a:p>
          <a:p>
            <a:pPr>
              <a:defRPr/>
            </a:pPr>
            <a:r>
              <a:rPr lang="en-US" sz="2000" b="1" cap="all" dirty="0">
                <a:solidFill>
                  <a:srgbClr val="003399"/>
                </a:solidFill>
              </a:rPr>
              <a:t>S</a:t>
            </a:r>
            <a:r>
              <a:rPr lang="en-US" sz="2000" b="1" dirty="0">
                <a:solidFill>
                  <a:srgbClr val="003399"/>
                </a:solidFill>
              </a:rPr>
              <a:t>evere Weather Analytics can for the first-time Compare </a:t>
            </a:r>
          </a:p>
          <a:p>
            <a:pPr>
              <a:defRPr/>
            </a:pPr>
            <a:r>
              <a:rPr lang="en-US" sz="2000" b="1" dirty="0">
                <a:solidFill>
                  <a:srgbClr val="FA6868"/>
                </a:solidFill>
              </a:rPr>
              <a:t>PREDICTED</a:t>
            </a:r>
            <a:r>
              <a:rPr lang="en-US" sz="2000" b="1" dirty="0">
                <a:solidFill>
                  <a:srgbClr val="003399"/>
                </a:solidFill>
              </a:rPr>
              <a:t> Severe Weather Effect with </a:t>
            </a:r>
            <a:r>
              <a:rPr lang="en-US" sz="2000" b="1" dirty="0">
                <a:solidFill>
                  <a:srgbClr val="FA6868"/>
                </a:solidFill>
              </a:rPr>
              <a:t>HISTORIC</a:t>
            </a:r>
            <a:r>
              <a:rPr lang="en-US" sz="2000" b="1" dirty="0">
                <a:solidFill>
                  <a:srgbClr val="003399"/>
                </a:solidFill>
              </a:rPr>
              <a:t> Effect [Payout Trends].</a:t>
            </a:r>
          </a:p>
          <a:p>
            <a:pPr>
              <a:defRPr/>
            </a:pPr>
            <a:endParaRPr lang="en-US" sz="2000" b="1" dirty="0">
              <a:solidFill>
                <a:srgbClr val="003399"/>
              </a:solidFill>
            </a:endParaRPr>
          </a:p>
          <a:p>
            <a:pPr>
              <a:defRPr/>
            </a:pPr>
            <a:r>
              <a:rPr lang="en-US" sz="2000" b="1" dirty="0">
                <a:solidFill>
                  <a:srgbClr val="003399"/>
                </a:solidFill>
              </a:rPr>
              <a:t>State to Encourage all Severe Weather Prediction and Forecasting </a:t>
            </a:r>
          </a:p>
          <a:p>
            <a:pPr>
              <a:defRPr/>
            </a:pPr>
            <a:r>
              <a:rPr lang="en-US" sz="2000" b="1" dirty="0">
                <a:solidFill>
                  <a:srgbClr val="003399"/>
                </a:solidFill>
              </a:rPr>
              <a:t>Services to Build UCPI’s Validating Capacity into their algorithms.</a:t>
            </a:r>
          </a:p>
          <a:p>
            <a:pPr>
              <a:defRPr/>
            </a:pPr>
            <a:br>
              <a:rPr lang="en-US" sz="1050" b="1" dirty="0">
                <a:solidFill>
                  <a:srgbClr val="003399"/>
                </a:solidFill>
              </a:rPr>
            </a:br>
            <a:r>
              <a:rPr lang="en-US" sz="1050" b="1" dirty="0">
                <a:solidFill>
                  <a:srgbClr val="003399"/>
                </a:solidFill>
              </a:rPr>
              <a:t> 	</a:t>
            </a:r>
          </a:p>
        </p:txBody>
      </p:sp>
      <p:sp>
        <p:nvSpPr>
          <p:cNvPr id="7" name="TextBox 6">
            <a:extLst>
              <a:ext uri="{FF2B5EF4-FFF2-40B4-BE49-F238E27FC236}">
                <a16:creationId xmlns:a16="http://schemas.microsoft.com/office/drawing/2014/main" id="{90A561D3-A64B-8303-F868-094DD68F47CA}"/>
              </a:ext>
            </a:extLst>
          </p:cNvPr>
          <p:cNvSpPr txBox="1"/>
          <p:nvPr/>
        </p:nvSpPr>
        <p:spPr>
          <a:xfrm>
            <a:off x="145113" y="1691240"/>
            <a:ext cx="3070859" cy="2431435"/>
          </a:xfrm>
          <a:prstGeom prst="rect">
            <a:avLst/>
          </a:prstGeom>
          <a:noFill/>
        </p:spPr>
        <p:txBody>
          <a:bodyPr wrap="square">
            <a:spAutoFit/>
          </a:bodyPr>
          <a:lstStyle/>
          <a:p>
            <a:r>
              <a:rPr lang="en-US" sz="3800" b="1" dirty="0">
                <a:solidFill>
                  <a:srgbClr val="FA6868"/>
                </a:solidFill>
              </a:rPr>
              <a:t>Expand Underwriting</a:t>
            </a:r>
          </a:p>
          <a:p>
            <a:r>
              <a:rPr lang="en-US" sz="3800" b="1" dirty="0">
                <a:solidFill>
                  <a:srgbClr val="FA6868"/>
                </a:solidFill>
              </a:rPr>
              <a:t>To all Claims</a:t>
            </a:r>
          </a:p>
          <a:p>
            <a:r>
              <a:rPr lang="en-US" sz="3800" b="1" dirty="0">
                <a:solidFill>
                  <a:srgbClr val="FA6868"/>
                </a:solidFill>
              </a:rPr>
              <a:t>All Carriers</a:t>
            </a:r>
            <a:endParaRPr lang="en-US" sz="3800" dirty="0">
              <a:solidFill>
                <a:srgbClr val="FA6868"/>
              </a:solidFill>
            </a:endParaRPr>
          </a:p>
        </p:txBody>
      </p:sp>
      <p:pic>
        <p:nvPicPr>
          <p:cNvPr id="10" name="Picture 9">
            <a:extLst>
              <a:ext uri="{FF2B5EF4-FFF2-40B4-BE49-F238E27FC236}">
                <a16:creationId xmlns:a16="http://schemas.microsoft.com/office/drawing/2014/main" id="{BD7264EA-FFE9-5B9C-F10A-D5BECC8A9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46" y="-1"/>
            <a:ext cx="11124054" cy="1468303"/>
          </a:xfrm>
          <a:prstGeom prst="rect">
            <a:avLst/>
          </a:prstGeom>
        </p:spPr>
      </p:pic>
      <p:pic>
        <p:nvPicPr>
          <p:cNvPr id="11" name="Picture 10">
            <a:extLst>
              <a:ext uri="{FF2B5EF4-FFF2-40B4-BE49-F238E27FC236}">
                <a16:creationId xmlns:a16="http://schemas.microsoft.com/office/drawing/2014/main" id="{9288205E-C1D1-F02D-F627-567D89C3F5FB}"/>
              </a:ext>
            </a:extLst>
          </p:cNvPr>
          <p:cNvPicPr>
            <a:picLocks noChangeAspect="1"/>
          </p:cNvPicPr>
          <p:nvPr/>
        </p:nvPicPr>
        <p:blipFill>
          <a:blip r:embed="rId2">
            <a:extLst>
              <a:ext uri="{28A0092B-C50C-407E-A947-70E740481C1C}">
                <a14:useLocalDpi xmlns:a14="http://schemas.microsoft.com/office/drawing/2010/main" val="0"/>
              </a:ext>
            </a:extLst>
          </a:blip>
          <a:srcRect r="1233"/>
          <a:stretch>
            <a:fillRect/>
          </a:stretch>
        </p:blipFill>
        <p:spPr>
          <a:xfrm>
            <a:off x="0" y="0"/>
            <a:ext cx="10986868" cy="1468303"/>
          </a:xfrm>
          <a:prstGeom prst="rect">
            <a:avLst/>
          </a:prstGeom>
        </p:spPr>
      </p:pic>
    </p:spTree>
    <p:extLst>
      <p:ext uri="{BB962C8B-B14F-4D97-AF65-F5344CB8AC3E}">
        <p14:creationId xmlns:p14="http://schemas.microsoft.com/office/powerpoint/2010/main" val="417873611"/>
      </p:ext>
    </p:extLst>
  </p:cSld>
  <p:clrMapOvr>
    <a:masterClrMapping/>
  </p:clrMapOvr>
  <mc:AlternateContent xmlns:mc="http://schemas.openxmlformats.org/markup-compatibility/2006" xmlns:p14="http://schemas.microsoft.com/office/powerpoint/2010/main">
    <mc:Choice Requires="p14">
      <p:transition spd="slow" p14:dur="1250" advTm="19925">
        <p:fade/>
      </p:transition>
    </mc:Choice>
    <mc:Fallback xmlns="">
      <p:transition spd="slow" advTm="19925">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B3B3-53A1-8011-ADB9-1A9F6BC4E9C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E520614-AABE-2FD6-E2EA-5EFD472EB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46" y="-1"/>
            <a:ext cx="11124054" cy="1468303"/>
          </a:xfrm>
          <a:prstGeom prst="rect">
            <a:avLst/>
          </a:prstGeom>
        </p:spPr>
      </p:pic>
      <p:pic>
        <p:nvPicPr>
          <p:cNvPr id="6" name="Picture 5">
            <a:extLst>
              <a:ext uri="{FF2B5EF4-FFF2-40B4-BE49-F238E27FC236}">
                <a16:creationId xmlns:a16="http://schemas.microsoft.com/office/drawing/2014/main" id="{9687DBFE-02C5-FB4C-A6C0-D4399FC0AF05}"/>
              </a:ext>
            </a:extLst>
          </p:cNvPr>
          <p:cNvPicPr>
            <a:picLocks noChangeAspect="1"/>
          </p:cNvPicPr>
          <p:nvPr/>
        </p:nvPicPr>
        <p:blipFill>
          <a:blip r:embed="rId3"/>
          <a:srcRect l="35000" t="21852" r="26250" b="11481"/>
          <a:stretch>
            <a:fillRect/>
          </a:stretch>
        </p:blipFill>
        <p:spPr>
          <a:xfrm>
            <a:off x="3683363" y="1799932"/>
            <a:ext cx="4825274" cy="4669620"/>
          </a:xfrm>
          <a:prstGeom prst="rect">
            <a:avLst/>
          </a:prstGeom>
        </p:spPr>
      </p:pic>
      <p:pic>
        <p:nvPicPr>
          <p:cNvPr id="5" name="Picture 4">
            <a:extLst>
              <a:ext uri="{FF2B5EF4-FFF2-40B4-BE49-F238E27FC236}">
                <a16:creationId xmlns:a16="http://schemas.microsoft.com/office/drawing/2014/main" id="{B8A873A5-9711-BF71-1958-42AAF92098BC}"/>
              </a:ext>
            </a:extLst>
          </p:cNvPr>
          <p:cNvPicPr>
            <a:picLocks noChangeAspect="1"/>
          </p:cNvPicPr>
          <p:nvPr/>
        </p:nvPicPr>
        <p:blipFill>
          <a:blip r:embed="rId2">
            <a:extLst>
              <a:ext uri="{28A0092B-C50C-407E-A947-70E740481C1C}">
                <a14:useLocalDpi xmlns:a14="http://schemas.microsoft.com/office/drawing/2010/main" val="0"/>
              </a:ext>
            </a:extLst>
          </a:blip>
          <a:srcRect r="1233"/>
          <a:stretch>
            <a:fillRect/>
          </a:stretch>
        </p:blipFill>
        <p:spPr>
          <a:xfrm>
            <a:off x="0" y="0"/>
            <a:ext cx="10986868" cy="1468303"/>
          </a:xfrm>
          <a:prstGeom prst="rect">
            <a:avLst/>
          </a:prstGeom>
        </p:spPr>
      </p:pic>
      <p:sp>
        <p:nvSpPr>
          <p:cNvPr id="7" name="TextBox 6">
            <a:extLst>
              <a:ext uri="{FF2B5EF4-FFF2-40B4-BE49-F238E27FC236}">
                <a16:creationId xmlns:a16="http://schemas.microsoft.com/office/drawing/2014/main" id="{5751DACC-FABF-5056-FFD4-5083F8D65ACD}"/>
              </a:ext>
            </a:extLst>
          </p:cNvPr>
          <p:cNvSpPr txBox="1"/>
          <p:nvPr/>
        </p:nvSpPr>
        <p:spPr>
          <a:xfrm>
            <a:off x="145113" y="1691240"/>
            <a:ext cx="3197859" cy="2554545"/>
          </a:xfrm>
          <a:prstGeom prst="rect">
            <a:avLst/>
          </a:prstGeom>
          <a:noFill/>
        </p:spPr>
        <p:txBody>
          <a:bodyPr wrap="square">
            <a:spAutoFit/>
          </a:bodyPr>
          <a:lstStyle/>
          <a:p>
            <a:r>
              <a:rPr lang="en-US" sz="4000" b="1" dirty="0">
                <a:solidFill>
                  <a:srgbClr val="FA6868"/>
                </a:solidFill>
              </a:rPr>
              <a:t>UCPI</a:t>
            </a:r>
          </a:p>
          <a:p>
            <a:r>
              <a:rPr lang="en-US" sz="4000" b="1" dirty="0">
                <a:solidFill>
                  <a:srgbClr val="FA6868"/>
                </a:solidFill>
              </a:rPr>
              <a:t>Applications</a:t>
            </a:r>
          </a:p>
          <a:p>
            <a:r>
              <a:rPr lang="en-US" sz="4000" b="1" dirty="0">
                <a:solidFill>
                  <a:srgbClr val="FA6868"/>
                </a:solidFill>
              </a:rPr>
              <a:t>Beyond</a:t>
            </a:r>
          </a:p>
          <a:p>
            <a:r>
              <a:rPr lang="en-US" sz="4000" b="1" dirty="0">
                <a:solidFill>
                  <a:srgbClr val="FA6868"/>
                </a:solidFill>
              </a:rPr>
              <a:t>Insurance</a:t>
            </a:r>
            <a:endParaRPr lang="en-US" sz="4000" dirty="0">
              <a:solidFill>
                <a:srgbClr val="FA6868"/>
              </a:solidFill>
            </a:endParaRPr>
          </a:p>
        </p:txBody>
      </p:sp>
    </p:spTree>
    <p:extLst>
      <p:ext uri="{BB962C8B-B14F-4D97-AF65-F5344CB8AC3E}">
        <p14:creationId xmlns:p14="http://schemas.microsoft.com/office/powerpoint/2010/main" val="2631297262"/>
      </p:ext>
    </p:extLst>
  </p:cSld>
  <p:clrMapOvr>
    <a:masterClrMapping/>
  </p:clrMapOvr>
  <mc:AlternateContent xmlns:mc="http://schemas.openxmlformats.org/markup-compatibility/2006" xmlns:p14="http://schemas.microsoft.com/office/powerpoint/2010/main">
    <mc:Choice Requires="p14">
      <p:transition spd="slow" p14:dur="1250" advTm="19925">
        <p:fade/>
      </p:transition>
    </mc:Choice>
    <mc:Fallback xmlns="">
      <p:transition spd="slow" advTm="1992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D42DE-AB90-FA5E-DC29-D90CEB1600E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8ED7186-9D3A-E426-4FD6-4CF179291CAE}"/>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colorTemperature colorTemp="6948"/>
                    </a14:imgEffect>
                    <a14:imgEffect>
                      <a14:saturation sat="289000"/>
                    </a14:imgEffect>
                    <a14:imgEffect>
                      <a14:brightnessContrast bright="9000"/>
                    </a14:imgEffect>
                  </a14:imgLayer>
                </a14:imgProps>
              </a:ext>
            </a:extLst>
          </a:blip>
          <a:stretch>
            <a:fillRect/>
          </a:stretch>
        </p:blipFill>
        <p:spPr>
          <a:xfrm>
            <a:off x="-131708" y="1"/>
            <a:ext cx="12480623" cy="7112431"/>
          </a:xfrm>
          <a:prstGeom prst="rect">
            <a:avLst/>
          </a:prstGeom>
          <a:solidFill>
            <a:srgbClr val="000000">
              <a:alpha val="0"/>
            </a:srgbClr>
          </a:solidFill>
        </p:spPr>
      </p:pic>
      <p:sp>
        <p:nvSpPr>
          <p:cNvPr id="4" name="TextBox 3">
            <a:extLst>
              <a:ext uri="{FF2B5EF4-FFF2-40B4-BE49-F238E27FC236}">
                <a16:creationId xmlns:a16="http://schemas.microsoft.com/office/drawing/2014/main" id="{E264AD30-D7F8-6BBB-E5E3-B4DF440E78D1}"/>
              </a:ext>
            </a:extLst>
          </p:cNvPr>
          <p:cNvSpPr txBox="1"/>
          <p:nvPr/>
        </p:nvSpPr>
        <p:spPr>
          <a:xfrm>
            <a:off x="119260" y="1346200"/>
            <a:ext cx="11739689" cy="1405641"/>
          </a:xfrm>
          <a:prstGeom prst="rect">
            <a:avLst/>
          </a:prstGeom>
          <a:noFill/>
        </p:spPr>
        <p:txBody>
          <a:bodyPr wrap="none" rtlCol="0">
            <a:spAutoFit/>
          </a:bodyPr>
          <a:lstStyle/>
          <a:p>
            <a:pPr algn="ctr"/>
            <a:r>
              <a:rPr lang="en-US" sz="3200" b="1" dirty="0">
                <a:solidFill>
                  <a:srgbClr val="003399"/>
                </a:solidFill>
                <a:latin typeface="Arial Black" panose="020B0A04020102020204" pitchFamily="34" charset="0"/>
              </a:rPr>
              <a:t>Severe Weather Claim Payouts Up 3X Last 10 Years</a:t>
            </a:r>
            <a:br>
              <a:rPr lang="en-US" sz="2400" b="1" dirty="0">
                <a:solidFill>
                  <a:srgbClr val="003399"/>
                </a:solidFill>
              </a:rPr>
            </a:br>
            <a:r>
              <a:rPr lang="en-US" sz="2667" b="1" dirty="0">
                <a:solidFill>
                  <a:srgbClr val="003399"/>
                </a:solidFill>
              </a:rPr>
              <a:t>HIGHER INTENSITY AND GREATER FREQENCY OF FIRES, FLOODS, </a:t>
            </a:r>
            <a:br>
              <a:rPr lang="en-US" sz="2667" b="1" dirty="0">
                <a:solidFill>
                  <a:srgbClr val="003399"/>
                </a:solidFill>
              </a:rPr>
            </a:br>
            <a:r>
              <a:rPr lang="en-US" sz="2667" b="1" dirty="0">
                <a:solidFill>
                  <a:srgbClr val="003399"/>
                </a:solidFill>
              </a:rPr>
              <a:t>HURRICANES, TORNADOS AND LANDSLIDE EVENTS ON THE RISE.</a:t>
            </a:r>
            <a:endParaRPr lang="en-US" sz="2133" b="1" dirty="0">
              <a:solidFill>
                <a:srgbClr val="003399"/>
              </a:solidFill>
            </a:endParaRPr>
          </a:p>
        </p:txBody>
      </p:sp>
      <p:pic>
        <p:nvPicPr>
          <p:cNvPr id="5" name="Picture 4">
            <a:extLst>
              <a:ext uri="{FF2B5EF4-FFF2-40B4-BE49-F238E27FC236}">
                <a16:creationId xmlns:a16="http://schemas.microsoft.com/office/drawing/2014/main" id="{04B55D7A-DA70-F030-D949-AB76807815F6}"/>
              </a:ext>
            </a:extLst>
          </p:cNvPr>
          <p:cNvPicPr>
            <a:picLocks noChangeAspect="1"/>
          </p:cNvPicPr>
          <p:nvPr/>
        </p:nvPicPr>
        <p:blipFill>
          <a:blip r:embed="rId5">
            <a:extLst>
              <a:ext uri="{28A0092B-C50C-407E-A947-70E740481C1C}">
                <a14:useLocalDpi xmlns:a14="http://schemas.microsoft.com/office/drawing/2010/main" val="0"/>
              </a:ext>
            </a:extLst>
          </a:blip>
          <a:srcRect t="44834" r="1705" b="18958"/>
          <a:stretch>
            <a:fillRect/>
          </a:stretch>
        </p:blipFill>
        <p:spPr bwMode="auto">
          <a:xfrm>
            <a:off x="2298806" y="2801043"/>
            <a:ext cx="7594388" cy="2713297"/>
          </a:xfrm>
          <a:prstGeom prst="rect">
            <a:avLst/>
          </a:prstGeom>
          <a:noFill/>
          <a:ln>
            <a:noFill/>
          </a:ln>
        </p:spPr>
      </p:pic>
      <p:sp>
        <p:nvSpPr>
          <p:cNvPr id="10" name="TextBox 9">
            <a:extLst>
              <a:ext uri="{FF2B5EF4-FFF2-40B4-BE49-F238E27FC236}">
                <a16:creationId xmlns:a16="http://schemas.microsoft.com/office/drawing/2014/main" id="{AA2EDB18-7EAC-0B65-EA7B-2FD8A383F057}"/>
              </a:ext>
            </a:extLst>
          </p:cNvPr>
          <p:cNvSpPr txBox="1"/>
          <p:nvPr/>
        </p:nvSpPr>
        <p:spPr>
          <a:xfrm>
            <a:off x="38235" y="69216"/>
            <a:ext cx="12140736" cy="523220"/>
          </a:xfrm>
          <a:prstGeom prst="rect">
            <a:avLst/>
          </a:prstGeom>
          <a:noFill/>
        </p:spPr>
        <p:txBody>
          <a:bodyPr wrap="square">
            <a:spAutoFit/>
          </a:bodyPr>
          <a:lstStyle/>
          <a:p>
            <a:r>
              <a:rPr lang="en-US" sz="2800" b="1" dirty="0">
                <a:solidFill>
                  <a:srgbClr val="2D3B68"/>
                </a:solidFill>
                <a:latin typeface="Arial Black" panose="020B0A04020102020204" pitchFamily="34" charset="0"/>
              </a:rPr>
              <a:t>SITUATION</a:t>
            </a:r>
          </a:p>
        </p:txBody>
      </p:sp>
    </p:spTree>
    <p:extLst>
      <p:ext uri="{BB962C8B-B14F-4D97-AF65-F5344CB8AC3E}">
        <p14:creationId xmlns:p14="http://schemas.microsoft.com/office/powerpoint/2010/main" val="303503846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A3403-6A64-0B14-DC8F-392881AAF94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B330DDE-ADEC-BE45-2EF5-BC1EF28ACD94}"/>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colorTemperature colorTemp="6948"/>
                    </a14:imgEffect>
                    <a14:imgEffect>
                      <a14:saturation sat="289000"/>
                    </a14:imgEffect>
                    <a14:imgEffect>
                      <a14:brightnessContrast bright="9000"/>
                    </a14:imgEffect>
                  </a14:imgLayer>
                </a14:imgProps>
              </a:ext>
            </a:extLst>
          </a:blip>
          <a:stretch>
            <a:fillRect/>
          </a:stretch>
        </p:blipFill>
        <p:spPr>
          <a:xfrm>
            <a:off x="-131708" y="1"/>
            <a:ext cx="12480623" cy="7112431"/>
          </a:xfrm>
          <a:prstGeom prst="rect">
            <a:avLst/>
          </a:prstGeom>
          <a:solidFill>
            <a:srgbClr val="000000">
              <a:alpha val="0"/>
            </a:srgbClr>
          </a:solidFill>
        </p:spPr>
      </p:pic>
      <p:sp>
        <p:nvSpPr>
          <p:cNvPr id="4" name="TextBox 3">
            <a:extLst>
              <a:ext uri="{FF2B5EF4-FFF2-40B4-BE49-F238E27FC236}">
                <a16:creationId xmlns:a16="http://schemas.microsoft.com/office/drawing/2014/main" id="{C60F7381-C240-2682-FEB5-A3546270695F}"/>
              </a:ext>
            </a:extLst>
          </p:cNvPr>
          <p:cNvSpPr txBox="1"/>
          <p:nvPr/>
        </p:nvSpPr>
        <p:spPr>
          <a:xfrm>
            <a:off x="119260" y="1346201"/>
            <a:ext cx="11739689" cy="913007"/>
          </a:xfrm>
          <a:prstGeom prst="rect">
            <a:avLst/>
          </a:prstGeom>
          <a:noFill/>
        </p:spPr>
        <p:txBody>
          <a:bodyPr wrap="none" rtlCol="0">
            <a:spAutoFit/>
          </a:bodyPr>
          <a:lstStyle/>
          <a:p>
            <a:pPr algn="ctr"/>
            <a:r>
              <a:rPr lang="en-US" sz="3200" b="1" dirty="0">
                <a:solidFill>
                  <a:srgbClr val="003399"/>
                </a:solidFill>
                <a:latin typeface="Arial Black" panose="020B0A04020102020204" pitchFamily="34" charset="0"/>
              </a:rPr>
              <a:t>Severe Weather Claim Payouts Up 3X Last 10 Years</a:t>
            </a:r>
            <a:br>
              <a:rPr lang="en-US" sz="2400" b="1" dirty="0">
                <a:solidFill>
                  <a:srgbClr val="003399"/>
                </a:solidFill>
              </a:rPr>
            </a:br>
            <a:endParaRPr lang="en-US" sz="2133" b="1" dirty="0">
              <a:solidFill>
                <a:srgbClr val="003399"/>
              </a:solidFill>
            </a:endParaRPr>
          </a:p>
        </p:txBody>
      </p:sp>
      <p:sp>
        <p:nvSpPr>
          <p:cNvPr id="10" name="TextBox 9">
            <a:extLst>
              <a:ext uri="{FF2B5EF4-FFF2-40B4-BE49-F238E27FC236}">
                <a16:creationId xmlns:a16="http://schemas.microsoft.com/office/drawing/2014/main" id="{13E201D6-D162-4A5A-4D0D-904F48CF0396}"/>
              </a:ext>
            </a:extLst>
          </p:cNvPr>
          <p:cNvSpPr txBox="1"/>
          <p:nvPr/>
        </p:nvSpPr>
        <p:spPr>
          <a:xfrm>
            <a:off x="38235" y="69216"/>
            <a:ext cx="12140736" cy="523220"/>
          </a:xfrm>
          <a:prstGeom prst="rect">
            <a:avLst/>
          </a:prstGeom>
          <a:noFill/>
        </p:spPr>
        <p:txBody>
          <a:bodyPr wrap="square">
            <a:spAutoFit/>
          </a:bodyPr>
          <a:lstStyle/>
          <a:p>
            <a:r>
              <a:rPr lang="en-US" sz="2800" b="1" dirty="0">
                <a:solidFill>
                  <a:srgbClr val="2D3B68"/>
                </a:solidFill>
                <a:latin typeface="Arial Black" panose="020B0A04020102020204" pitchFamily="34" charset="0"/>
              </a:rPr>
              <a:t>SITUATION</a:t>
            </a:r>
          </a:p>
        </p:txBody>
      </p:sp>
      <p:sp>
        <p:nvSpPr>
          <p:cNvPr id="2" name="TextBox 1">
            <a:extLst>
              <a:ext uri="{FF2B5EF4-FFF2-40B4-BE49-F238E27FC236}">
                <a16:creationId xmlns:a16="http://schemas.microsoft.com/office/drawing/2014/main" id="{DF61F273-3A3E-B534-5971-85DB06485104}"/>
              </a:ext>
            </a:extLst>
          </p:cNvPr>
          <p:cNvSpPr txBox="1"/>
          <p:nvPr/>
        </p:nvSpPr>
        <p:spPr>
          <a:xfrm>
            <a:off x="626579" y="2721310"/>
            <a:ext cx="10725052" cy="1323439"/>
          </a:xfrm>
          <a:prstGeom prst="rect">
            <a:avLst/>
          </a:prstGeom>
          <a:noFill/>
        </p:spPr>
        <p:txBody>
          <a:bodyPr wrap="none" rtlCol="0">
            <a:spAutoFit/>
          </a:bodyPr>
          <a:lstStyle/>
          <a:p>
            <a:pPr algn="ctr"/>
            <a:r>
              <a:rPr lang="en-US" sz="4000" dirty="0">
                <a:solidFill>
                  <a:srgbClr val="FA6868"/>
                </a:solidFill>
                <a:latin typeface="Arial Black" panose="020B0A04020102020204" pitchFamily="34" charset="0"/>
              </a:rPr>
              <a:t>What can States Do to Lighten the </a:t>
            </a:r>
            <a:br>
              <a:rPr lang="en-US" sz="4000" dirty="0">
                <a:solidFill>
                  <a:srgbClr val="FA6868"/>
                </a:solidFill>
                <a:latin typeface="Arial Black" panose="020B0A04020102020204" pitchFamily="34" charset="0"/>
              </a:rPr>
            </a:br>
            <a:r>
              <a:rPr lang="en-US" sz="4000" dirty="0">
                <a:solidFill>
                  <a:srgbClr val="FA6868"/>
                </a:solidFill>
                <a:latin typeface="Arial Black" panose="020B0A04020102020204" pitchFamily="34" charset="0"/>
              </a:rPr>
              <a:t>Impact on Carriers and Constituents?</a:t>
            </a:r>
          </a:p>
        </p:txBody>
      </p:sp>
    </p:spTree>
    <p:extLst>
      <p:ext uri="{BB962C8B-B14F-4D97-AF65-F5344CB8AC3E}">
        <p14:creationId xmlns:p14="http://schemas.microsoft.com/office/powerpoint/2010/main" val="427719604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43663-0A0C-8417-88BB-0771C799B7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6CCCF4F-B44F-93D8-3718-FD9F06995F1D}"/>
              </a:ext>
            </a:extLst>
          </p:cNvPr>
          <p:cNvSpPr txBox="1"/>
          <p:nvPr/>
        </p:nvSpPr>
        <p:spPr>
          <a:xfrm>
            <a:off x="38235" y="69216"/>
            <a:ext cx="12140736" cy="523220"/>
          </a:xfrm>
          <a:prstGeom prst="rect">
            <a:avLst/>
          </a:prstGeom>
          <a:noFill/>
        </p:spPr>
        <p:txBody>
          <a:bodyPr wrap="square">
            <a:spAutoFit/>
          </a:bodyPr>
          <a:lstStyle/>
          <a:p>
            <a:r>
              <a:rPr lang="en-US" sz="2800" b="1" dirty="0">
                <a:solidFill>
                  <a:srgbClr val="2D3B68"/>
                </a:solidFill>
                <a:latin typeface="Arial Black" panose="020B0A04020102020204" pitchFamily="34" charset="0"/>
              </a:rPr>
              <a:t>APPROACH</a:t>
            </a:r>
          </a:p>
        </p:txBody>
      </p:sp>
      <p:sp>
        <p:nvSpPr>
          <p:cNvPr id="3" name="TextBox 2">
            <a:extLst>
              <a:ext uri="{FF2B5EF4-FFF2-40B4-BE49-F238E27FC236}">
                <a16:creationId xmlns:a16="http://schemas.microsoft.com/office/drawing/2014/main" id="{44FA22B0-3E07-7036-BB84-C1C0118DD70E}"/>
              </a:ext>
            </a:extLst>
          </p:cNvPr>
          <p:cNvSpPr txBox="1"/>
          <p:nvPr/>
        </p:nvSpPr>
        <p:spPr>
          <a:xfrm>
            <a:off x="755303" y="989229"/>
            <a:ext cx="10382102" cy="4319388"/>
          </a:xfrm>
          <a:prstGeom prst="rect">
            <a:avLst/>
          </a:prstGeom>
          <a:noFill/>
        </p:spPr>
        <p:txBody>
          <a:bodyPr wrap="square">
            <a:spAutoFit/>
          </a:bodyPr>
          <a:lstStyle/>
          <a:p>
            <a:r>
              <a:rPr lang="en-US" sz="3200" b="1" dirty="0">
                <a:solidFill>
                  <a:srgbClr val="003399"/>
                </a:solidFill>
              </a:rPr>
              <a:t>Connecting Weather Forecasts to Real Losses</a:t>
            </a:r>
          </a:p>
          <a:p>
            <a:pPr fontAlgn="base"/>
            <a:r>
              <a:rPr lang="en-US" sz="1867" dirty="0">
                <a:solidFill>
                  <a:srgbClr val="003399"/>
                </a:solidFill>
              </a:rPr>
              <a:t>Severe weather forecasts keep getting better. With UCPI (Universal Common Parcel Indexing), </a:t>
            </a:r>
            <a:r>
              <a:rPr lang="en-US" sz="1867" b="1" dirty="0">
                <a:solidFill>
                  <a:srgbClr val="EB6B6C"/>
                </a:solidFill>
              </a:rPr>
              <a:t>PREDICTED</a:t>
            </a:r>
            <a:r>
              <a:rPr lang="en-US" sz="1867" dirty="0">
                <a:solidFill>
                  <a:srgbClr val="003399"/>
                </a:solidFill>
              </a:rPr>
              <a:t> storm damage can be EASILY compared to the </a:t>
            </a:r>
            <a:r>
              <a:rPr lang="en-US" sz="1867" b="1" dirty="0">
                <a:solidFill>
                  <a:srgbClr val="EB6B6C"/>
                </a:solidFill>
              </a:rPr>
              <a:t>HISTORIC</a:t>
            </a:r>
            <a:r>
              <a:rPr lang="en-US" sz="1867" dirty="0">
                <a:solidFill>
                  <a:srgbClr val="003399"/>
                </a:solidFill>
              </a:rPr>
              <a:t> storm damage (insurance payouts) over time for specific areas. How? On-the-fly, every property and every claim by every carrier in a State is assigned an OPN [Open Parcel Number] a nonproprietary globally unique ID. Scripted joins follow.</a:t>
            </a:r>
          </a:p>
          <a:p>
            <a:endParaRPr lang="en-US" sz="2400" b="1" dirty="0">
              <a:solidFill>
                <a:srgbClr val="003399"/>
              </a:solidFill>
            </a:endParaRPr>
          </a:p>
          <a:p>
            <a:r>
              <a:rPr lang="en-US" sz="2933" b="1" dirty="0">
                <a:solidFill>
                  <a:srgbClr val="003399"/>
                </a:solidFill>
              </a:rPr>
              <a:t>What’s Needed to Do this at State Scale:</a:t>
            </a:r>
            <a:endParaRPr lang="en-US" sz="2933" dirty="0">
              <a:solidFill>
                <a:srgbClr val="003399"/>
              </a:solidFill>
            </a:endParaRPr>
          </a:p>
          <a:p>
            <a:pPr fontAlgn="base"/>
            <a:r>
              <a:rPr lang="en-US" sz="1600" b="1" dirty="0">
                <a:solidFill>
                  <a:srgbClr val="003399"/>
                </a:solidFill>
              </a:rPr>
              <a:t>Data request</a:t>
            </a:r>
            <a:r>
              <a:rPr lang="en-US" sz="1600" dirty="0">
                <a:solidFill>
                  <a:srgbClr val="003399"/>
                </a:solidFill>
              </a:rPr>
              <a:t>: </a:t>
            </a:r>
            <a:r>
              <a:rPr lang="en-US" sz="1600" b="1" dirty="0">
                <a:solidFill>
                  <a:srgbClr val="003399"/>
                </a:solidFill>
              </a:rPr>
              <a:t>Hard part</a:t>
            </a:r>
            <a:r>
              <a:rPr lang="en-US" sz="1600" dirty="0">
                <a:solidFill>
                  <a:srgbClr val="003399"/>
                </a:solidFill>
              </a:rPr>
              <a:t>, State Insurance Commissioners asking all carriers to submit extracted claim record fields: </a:t>
            </a:r>
            <a:br>
              <a:rPr lang="en-US" sz="1600" dirty="0">
                <a:solidFill>
                  <a:srgbClr val="003399"/>
                </a:solidFill>
              </a:rPr>
            </a:br>
            <a:r>
              <a:rPr lang="en-US" sz="1600" dirty="0">
                <a:solidFill>
                  <a:srgbClr val="003399"/>
                </a:solidFill>
              </a:rPr>
              <a:t>                          </a:t>
            </a:r>
            <a:r>
              <a:rPr lang="en-US" sz="1600" b="1" dirty="0">
                <a:solidFill>
                  <a:srgbClr val="003399"/>
                </a:solidFill>
              </a:rPr>
              <a:t>Type, Payout Amount, Date, and latitude/longitude Pt-in-Property. [PIP]</a:t>
            </a:r>
          </a:p>
          <a:p>
            <a:pPr fontAlgn="base"/>
            <a:r>
              <a:rPr lang="en-US" sz="1600" b="1" dirty="0">
                <a:solidFill>
                  <a:srgbClr val="003399"/>
                </a:solidFill>
              </a:rPr>
              <a:t>Authority Exists</a:t>
            </a:r>
            <a:r>
              <a:rPr lang="en-US" sz="1600" dirty="0">
                <a:solidFill>
                  <a:srgbClr val="003399"/>
                </a:solidFill>
              </a:rPr>
              <a:t>: An OPN USA, Inc. survey of 40+ states indicates data can be requested, ~5 with Assembly approval.</a:t>
            </a:r>
          </a:p>
          <a:p>
            <a:pPr fontAlgn="base"/>
            <a:r>
              <a:rPr lang="en-US" sz="1600" b="1" dirty="0">
                <a:solidFill>
                  <a:srgbClr val="003399"/>
                </a:solidFill>
              </a:rPr>
              <a:t>Best path: </a:t>
            </a:r>
            <a:r>
              <a:rPr lang="en-US" sz="1600" dirty="0">
                <a:solidFill>
                  <a:srgbClr val="003399"/>
                </a:solidFill>
              </a:rPr>
              <a:t>State contracts with certified Reinsurer</a:t>
            </a:r>
            <a:r>
              <a:rPr lang="en-US" sz="1600" b="1" dirty="0">
                <a:solidFill>
                  <a:srgbClr val="003399"/>
                </a:solidFill>
              </a:rPr>
              <a:t> </a:t>
            </a:r>
            <a:r>
              <a:rPr lang="en-US" sz="1600" dirty="0">
                <a:solidFill>
                  <a:srgbClr val="003399"/>
                </a:solidFill>
              </a:rPr>
              <a:t>partner that embeds UCPI into their workflows.</a:t>
            </a:r>
          </a:p>
          <a:p>
            <a:pPr fontAlgn="base"/>
            <a:r>
              <a:rPr lang="en-US" sz="1600" b="1" dirty="0">
                <a:solidFill>
                  <a:srgbClr val="003399"/>
                </a:solidFill>
              </a:rPr>
              <a:t>Result</a:t>
            </a:r>
            <a:r>
              <a:rPr lang="en-US" sz="1600" dirty="0">
                <a:solidFill>
                  <a:srgbClr val="003399"/>
                </a:solidFill>
              </a:rPr>
              <a:t>: </a:t>
            </a:r>
            <a:r>
              <a:rPr lang="en-US" sz="1600" b="1" dirty="0">
                <a:solidFill>
                  <a:srgbClr val="003399"/>
                </a:solidFill>
              </a:rPr>
              <a:t>Easy part</a:t>
            </a:r>
            <a:r>
              <a:rPr lang="en-US" sz="1600" dirty="0">
                <a:solidFill>
                  <a:srgbClr val="003399"/>
                </a:solidFill>
              </a:rPr>
              <a:t>. Low-cost, statewide real property underwriting based on the complete parcel-level claim history across all claims of all carriers, not just one company’s records. </a:t>
            </a:r>
          </a:p>
        </p:txBody>
      </p:sp>
    </p:spTree>
    <p:extLst>
      <p:ext uri="{BB962C8B-B14F-4D97-AF65-F5344CB8AC3E}">
        <p14:creationId xmlns:p14="http://schemas.microsoft.com/office/powerpoint/2010/main" val="1175063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DFBD8F38-ED63-DFBD-C867-9AA483516662}"/>
              </a:ext>
            </a:extLst>
          </p:cNvPr>
          <p:cNvSpPr txBox="1"/>
          <p:nvPr/>
        </p:nvSpPr>
        <p:spPr>
          <a:xfrm>
            <a:off x="38235" y="69216"/>
            <a:ext cx="12140736" cy="523220"/>
          </a:xfrm>
          <a:prstGeom prst="rect">
            <a:avLst/>
          </a:prstGeom>
          <a:noFill/>
        </p:spPr>
        <p:txBody>
          <a:bodyPr wrap="square">
            <a:spAutoFit/>
          </a:bodyPr>
          <a:lstStyle/>
          <a:p>
            <a:r>
              <a:rPr lang="en-US" sz="2800" b="1" dirty="0">
                <a:solidFill>
                  <a:srgbClr val="2D3B68"/>
                </a:solidFill>
                <a:latin typeface="Arial Black" panose="020B0A04020102020204" pitchFamily="34" charset="0"/>
              </a:rPr>
              <a:t>PROBLEM</a:t>
            </a:r>
          </a:p>
        </p:txBody>
      </p:sp>
      <p:sp>
        <p:nvSpPr>
          <p:cNvPr id="36" name="TextBox 35">
            <a:extLst>
              <a:ext uri="{FF2B5EF4-FFF2-40B4-BE49-F238E27FC236}">
                <a16:creationId xmlns:a16="http://schemas.microsoft.com/office/drawing/2014/main" id="{7B95D2C8-FA4F-4D6A-EDFC-8482EFFF592A}"/>
              </a:ext>
            </a:extLst>
          </p:cNvPr>
          <p:cNvSpPr txBox="1"/>
          <p:nvPr/>
        </p:nvSpPr>
        <p:spPr>
          <a:xfrm>
            <a:off x="-60943" y="943859"/>
            <a:ext cx="4664156" cy="1200329"/>
          </a:xfrm>
          <a:prstGeom prst="rect">
            <a:avLst/>
          </a:prstGeom>
          <a:noFill/>
        </p:spPr>
        <p:txBody>
          <a:bodyPr wrap="square">
            <a:spAutoFit/>
          </a:bodyPr>
          <a:lstStyle/>
          <a:p>
            <a:pPr algn="ctr"/>
            <a:r>
              <a:rPr lang="en-US" sz="3600" b="1" dirty="0">
                <a:solidFill>
                  <a:srgbClr val="F56B62"/>
                </a:solidFill>
                <a:latin typeface="Calibri" panose="020F0502020204030204"/>
              </a:rPr>
              <a:t>No Common Indexing </a:t>
            </a:r>
          </a:p>
          <a:p>
            <a:pPr algn="ctr"/>
            <a:endParaRPr lang="en-US" sz="3600" b="1" dirty="0">
              <a:solidFill>
                <a:srgbClr val="F56B62"/>
              </a:solidFill>
              <a:latin typeface="Calibri" panose="020F0502020204030204"/>
            </a:endParaRPr>
          </a:p>
        </p:txBody>
      </p:sp>
      <p:sp>
        <p:nvSpPr>
          <p:cNvPr id="76" name="Rectangle 75">
            <a:extLst>
              <a:ext uri="{FF2B5EF4-FFF2-40B4-BE49-F238E27FC236}">
                <a16:creationId xmlns:a16="http://schemas.microsoft.com/office/drawing/2014/main" id="{4825A55C-06BC-1634-0EF4-D5D7010C9C7D}"/>
              </a:ext>
            </a:extLst>
          </p:cNvPr>
          <p:cNvSpPr/>
          <p:nvPr/>
        </p:nvSpPr>
        <p:spPr>
          <a:xfrm>
            <a:off x="6678546" y="5282276"/>
            <a:ext cx="2166961" cy="9907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sz="1000" dirty="0"/>
          </a:p>
        </p:txBody>
      </p:sp>
      <p:sp>
        <p:nvSpPr>
          <p:cNvPr id="77" name="TextBox 76">
            <a:extLst>
              <a:ext uri="{FF2B5EF4-FFF2-40B4-BE49-F238E27FC236}">
                <a16:creationId xmlns:a16="http://schemas.microsoft.com/office/drawing/2014/main" id="{F84ACECB-541B-231B-98C0-4FCE3E7AAEE3}"/>
              </a:ext>
            </a:extLst>
          </p:cNvPr>
          <p:cNvSpPr txBox="1"/>
          <p:nvPr/>
        </p:nvSpPr>
        <p:spPr bwMode="auto">
          <a:xfrm>
            <a:off x="6648096" y="5280907"/>
            <a:ext cx="2267234" cy="954107"/>
          </a:xfrm>
          <a:prstGeom prst="rect">
            <a:avLst/>
          </a:prstGeom>
          <a:noFill/>
        </p:spPr>
        <p:txBody>
          <a:bodyPr wrap="square">
            <a:spAutoFit/>
          </a:bodyPr>
          <a:lstStyle/>
          <a:p>
            <a:pPr>
              <a:defRPr/>
            </a:pPr>
            <a:r>
              <a:rPr lang="en-US" sz="1400" spc="-100" dirty="0">
                <a:solidFill>
                  <a:srgbClr val="FFFF00"/>
                </a:solidFill>
              </a:rPr>
              <a:t>PROPRIETARY</a:t>
            </a:r>
            <a:r>
              <a:rPr lang="en-US" sz="1400" b="1" spc="-100" dirty="0">
                <a:solidFill>
                  <a:srgbClr val="FFFF00"/>
                </a:solidFill>
              </a:rPr>
              <a:t> </a:t>
            </a:r>
            <a:r>
              <a:rPr lang="en-US" sz="1400" spc="-100" dirty="0">
                <a:solidFill>
                  <a:srgbClr val="FFFF00"/>
                </a:solidFill>
              </a:rPr>
              <a:t>Index</a:t>
            </a:r>
            <a:r>
              <a:rPr lang="en-US" sz="1400" spc="-100" baseline="-25000" dirty="0">
                <a:solidFill>
                  <a:srgbClr val="FFFF00"/>
                </a:solidFill>
              </a:rPr>
              <a:t>1  </a:t>
            </a:r>
            <a:r>
              <a:rPr lang="en-US" sz="1400" spc="-100" dirty="0">
                <a:solidFill>
                  <a:schemeClr val="bg1"/>
                </a:solidFill>
              </a:rPr>
              <a:t>Attributes</a:t>
            </a:r>
            <a:r>
              <a:rPr lang="en-US" sz="1400" spc="-100" baseline="-25000" dirty="0">
                <a:solidFill>
                  <a:schemeClr val="bg1"/>
                </a:solidFill>
              </a:rPr>
              <a:t>1</a:t>
            </a:r>
            <a:r>
              <a:rPr lang="en-US" sz="1400" spc="-100" dirty="0">
                <a:solidFill>
                  <a:schemeClr val="bg1"/>
                </a:solidFill>
              </a:rPr>
              <a:t> </a:t>
            </a:r>
            <a:endParaRPr lang="en-US" sz="1400" spc="-100" baseline="-25000" dirty="0">
              <a:solidFill>
                <a:schemeClr val="bg1"/>
              </a:solidFill>
            </a:endParaRPr>
          </a:p>
          <a:p>
            <a:pPr>
              <a:defRPr/>
            </a:pPr>
            <a:r>
              <a:rPr lang="en-US" sz="1400" spc="-100" dirty="0">
                <a:solidFill>
                  <a:srgbClr val="FFFF00"/>
                </a:solidFill>
              </a:rPr>
              <a:t>PROPRIETARY</a:t>
            </a:r>
            <a:r>
              <a:rPr lang="en-US" sz="1400" b="1" spc="-100" dirty="0">
                <a:solidFill>
                  <a:srgbClr val="FFFF00"/>
                </a:solidFill>
              </a:rPr>
              <a:t> </a:t>
            </a:r>
            <a:r>
              <a:rPr lang="en-US" sz="1400" spc="-100" dirty="0">
                <a:solidFill>
                  <a:srgbClr val="FFFF00"/>
                </a:solidFill>
              </a:rPr>
              <a:t>Index</a:t>
            </a:r>
            <a:r>
              <a:rPr lang="en-US" sz="1400" spc="-100" baseline="-25000" dirty="0">
                <a:solidFill>
                  <a:srgbClr val="FFFF00"/>
                </a:solidFill>
              </a:rPr>
              <a:t>2  </a:t>
            </a:r>
            <a:r>
              <a:rPr lang="en-US" sz="1400" spc="-100" dirty="0">
                <a:solidFill>
                  <a:schemeClr val="bg1"/>
                </a:solidFill>
              </a:rPr>
              <a:t>Attributes</a:t>
            </a:r>
            <a:r>
              <a:rPr lang="en-US" sz="1400" spc="-100" baseline="-25000" dirty="0">
                <a:solidFill>
                  <a:schemeClr val="bg1"/>
                </a:solidFill>
              </a:rPr>
              <a:t>2</a:t>
            </a:r>
            <a:r>
              <a:rPr lang="en-US" sz="1400" spc="-100" dirty="0">
                <a:solidFill>
                  <a:schemeClr val="bg1"/>
                </a:solidFill>
              </a:rPr>
              <a:t> </a:t>
            </a:r>
            <a:endParaRPr lang="en-US" sz="1400" spc="-100" baseline="-25000" dirty="0">
              <a:solidFill>
                <a:schemeClr val="bg1"/>
              </a:solidFill>
            </a:endParaRPr>
          </a:p>
          <a:p>
            <a:pPr>
              <a:defRPr/>
            </a:pPr>
            <a:r>
              <a:rPr lang="en-US" sz="1400" spc="-100" dirty="0">
                <a:solidFill>
                  <a:srgbClr val="FFFF00"/>
                </a:solidFill>
              </a:rPr>
              <a:t>PROPRIETARY</a:t>
            </a:r>
            <a:r>
              <a:rPr lang="en-US" sz="1400" b="1" spc="-100" dirty="0">
                <a:solidFill>
                  <a:srgbClr val="FFFF00"/>
                </a:solidFill>
              </a:rPr>
              <a:t> </a:t>
            </a:r>
            <a:r>
              <a:rPr lang="en-US" sz="1400" spc="-100" dirty="0">
                <a:solidFill>
                  <a:srgbClr val="FFFF00"/>
                </a:solidFill>
              </a:rPr>
              <a:t>Index</a:t>
            </a:r>
            <a:r>
              <a:rPr lang="en-US" sz="1400" spc="-100" baseline="-25000" dirty="0">
                <a:solidFill>
                  <a:srgbClr val="FFFF00"/>
                </a:solidFill>
              </a:rPr>
              <a:t>3  </a:t>
            </a:r>
            <a:r>
              <a:rPr lang="en-US" sz="1400" spc="-100" dirty="0">
                <a:solidFill>
                  <a:schemeClr val="bg1"/>
                </a:solidFill>
              </a:rPr>
              <a:t>Attributes</a:t>
            </a:r>
            <a:r>
              <a:rPr lang="en-US" sz="1400" spc="-100" baseline="-25000" dirty="0">
                <a:solidFill>
                  <a:schemeClr val="bg1"/>
                </a:solidFill>
              </a:rPr>
              <a:t>3</a:t>
            </a:r>
            <a:r>
              <a:rPr lang="en-US" sz="1400" spc="-100" dirty="0">
                <a:solidFill>
                  <a:schemeClr val="bg1"/>
                </a:solidFill>
              </a:rPr>
              <a:t> </a:t>
            </a:r>
            <a:endParaRPr lang="en-US" sz="1400" spc="-100" baseline="-25000" dirty="0">
              <a:solidFill>
                <a:schemeClr val="bg1"/>
              </a:solidFill>
            </a:endParaRPr>
          </a:p>
          <a:p>
            <a:pPr>
              <a:defRPr/>
            </a:pPr>
            <a:r>
              <a:rPr lang="en-US" sz="1400" spc="-100" dirty="0">
                <a:solidFill>
                  <a:srgbClr val="FFFF00"/>
                </a:solidFill>
              </a:rPr>
              <a:t>PROPRIETARY</a:t>
            </a:r>
            <a:r>
              <a:rPr lang="en-US" sz="1400" b="1" spc="-100" dirty="0">
                <a:solidFill>
                  <a:srgbClr val="FFFF00"/>
                </a:solidFill>
              </a:rPr>
              <a:t> </a:t>
            </a:r>
            <a:r>
              <a:rPr lang="en-US" sz="1400" spc="-100" dirty="0">
                <a:solidFill>
                  <a:srgbClr val="FFFF00"/>
                </a:solidFill>
              </a:rPr>
              <a:t>Index</a:t>
            </a:r>
            <a:r>
              <a:rPr lang="en-US" sz="1400" spc="-100" baseline="-25000" dirty="0">
                <a:solidFill>
                  <a:srgbClr val="FFFF00"/>
                </a:solidFill>
              </a:rPr>
              <a:t>4  </a:t>
            </a:r>
            <a:r>
              <a:rPr lang="en-US" sz="1400" spc="-100" dirty="0">
                <a:solidFill>
                  <a:schemeClr val="bg1"/>
                </a:solidFill>
              </a:rPr>
              <a:t>Attributes</a:t>
            </a:r>
            <a:r>
              <a:rPr lang="en-US" sz="1400" spc="-100" baseline="-25000" dirty="0">
                <a:solidFill>
                  <a:schemeClr val="bg1"/>
                </a:solidFill>
              </a:rPr>
              <a:t>4</a:t>
            </a:r>
            <a:endParaRPr lang="en-US" sz="1050" spc="-100" dirty="0">
              <a:solidFill>
                <a:schemeClr val="bg1"/>
              </a:solidFill>
            </a:endParaRPr>
          </a:p>
        </p:txBody>
      </p:sp>
      <p:sp>
        <p:nvSpPr>
          <p:cNvPr id="78" name="TextBox 77">
            <a:extLst>
              <a:ext uri="{FF2B5EF4-FFF2-40B4-BE49-F238E27FC236}">
                <a16:creationId xmlns:a16="http://schemas.microsoft.com/office/drawing/2014/main" id="{D8ABA80C-196B-D7B2-4FB9-632ABF2CDF0F}"/>
              </a:ext>
            </a:extLst>
          </p:cNvPr>
          <p:cNvSpPr txBox="1"/>
          <p:nvPr/>
        </p:nvSpPr>
        <p:spPr>
          <a:xfrm>
            <a:off x="9372206" y="5291937"/>
            <a:ext cx="1715532" cy="954107"/>
          </a:xfrm>
          <a:prstGeom prst="rect">
            <a:avLst/>
          </a:prstGeom>
          <a:solidFill>
            <a:srgbClr val="F57976"/>
          </a:solidFill>
          <a:ln w="19050">
            <a:solidFill>
              <a:schemeClr val="tx1"/>
            </a:solidFill>
          </a:ln>
        </p:spPr>
        <p:txBody>
          <a:bodyPr wrap="square">
            <a:spAutoFit/>
          </a:bodyPr>
          <a:lstStyle/>
          <a:p>
            <a:pPr>
              <a:defRPr/>
            </a:pPr>
            <a:r>
              <a:rPr lang="en-US" sz="1400" spc="-100" dirty="0">
                <a:solidFill>
                  <a:schemeClr val="bg1"/>
                </a:solidFill>
              </a:rPr>
              <a:t>APN</a:t>
            </a:r>
            <a:r>
              <a:rPr lang="en-US" sz="1400" spc="-100" baseline="-25000" dirty="0">
                <a:solidFill>
                  <a:schemeClr val="bg1"/>
                </a:solidFill>
              </a:rPr>
              <a:t>1   </a:t>
            </a:r>
            <a:r>
              <a:rPr lang="en-US" sz="1400" spc="-100" dirty="0">
                <a:solidFill>
                  <a:schemeClr val="bg1"/>
                </a:solidFill>
              </a:rPr>
              <a:t>Attributes</a:t>
            </a:r>
            <a:r>
              <a:rPr lang="en-US" sz="1400" spc="-100" baseline="-25000" dirty="0">
                <a:solidFill>
                  <a:schemeClr val="bg1"/>
                </a:solidFill>
              </a:rPr>
              <a:t>1</a:t>
            </a:r>
            <a:r>
              <a:rPr lang="en-US" sz="1400" spc="-100" dirty="0">
                <a:solidFill>
                  <a:srgbClr val="FFFF00"/>
                </a:solidFill>
              </a:rPr>
              <a:t>  OPN</a:t>
            </a:r>
            <a:r>
              <a:rPr lang="en-US" sz="1400" spc="-100" baseline="-25000" dirty="0">
                <a:solidFill>
                  <a:srgbClr val="FFFF00"/>
                </a:solidFill>
              </a:rPr>
              <a:t>1</a:t>
            </a:r>
            <a:r>
              <a:rPr lang="en-US" sz="1400" spc="-100" dirty="0">
                <a:solidFill>
                  <a:schemeClr val="bg1"/>
                </a:solidFill>
              </a:rPr>
              <a:t> </a:t>
            </a:r>
            <a:endParaRPr lang="en-US" sz="1400" spc="-100" baseline="-25000" dirty="0">
              <a:solidFill>
                <a:schemeClr val="bg1"/>
              </a:solidFill>
            </a:endParaRPr>
          </a:p>
          <a:p>
            <a:pPr>
              <a:defRPr/>
            </a:pPr>
            <a:r>
              <a:rPr lang="en-US" sz="1400" spc="-100" dirty="0">
                <a:solidFill>
                  <a:schemeClr val="bg1"/>
                </a:solidFill>
              </a:rPr>
              <a:t>APN</a:t>
            </a:r>
            <a:r>
              <a:rPr lang="en-US" sz="1400" spc="-100" baseline="-25000" dirty="0">
                <a:solidFill>
                  <a:schemeClr val="bg1"/>
                </a:solidFill>
              </a:rPr>
              <a:t>2   </a:t>
            </a:r>
            <a:r>
              <a:rPr lang="en-US" sz="1400" spc="-100" dirty="0">
                <a:solidFill>
                  <a:schemeClr val="bg1"/>
                </a:solidFill>
              </a:rPr>
              <a:t>Attributes</a:t>
            </a:r>
            <a:r>
              <a:rPr lang="en-US" sz="1400" spc="-100" baseline="-25000" dirty="0">
                <a:solidFill>
                  <a:schemeClr val="bg1"/>
                </a:solidFill>
              </a:rPr>
              <a:t>2</a:t>
            </a:r>
            <a:r>
              <a:rPr lang="en-US" sz="1400" spc="-100" dirty="0">
                <a:solidFill>
                  <a:srgbClr val="FFFF00"/>
                </a:solidFill>
              </a:rPr>
              <a:t>  OPN</a:t>
            </a:r>
            <a:r>
              <a:rPr lang="en-US" sz="1400" spc="-100" baseline="-25000" dirty="0">
                <a:solidFill>
                  <a:srgbClr val="FFFF00"/>
                </a:solidFill>
              </a:rPr>
              <a:t>2</a:t>
            </a:r>
            <a:r>
              <a:rPr lang="en-US" sz="1400" spc="-100" dirty="0">
                <a:solidFill>
                  <a:schemeClr val="bg1"/>
                </a:solidFill>
              </a:rPr>
              <a:t> </a:t>
            </a:r>
          </a:p>
          <a:p>
            <a:pPr>
              <a:defRPr/>
            </a:pPr>
            <a:r>
              <a:rPr lang="en-US" sz="1400" spc="-100" dirty="0">
                <a:solidFill>
                  <a:schemeClr val="bg1"/>
                </a:solidFill>
              </a:rPr>
              <a:t>APN</a:t>
            </a:r>
            <a:r>
              <a:rPr lang="en-US" sz="1400" spc="-100" baseline="-25000" dirty="0">
                <a:solidFill>
                  <a:schemeClr val="bg1"/>
                </a:solidFill>
              </a:rPr>
              <a:t>3   </a:t>
            </a:r>
            <a:r>
              <a:rPr lang="en-US" sz="1400" spc="-100" dirty="0">
                <a:solidFill>
                  <a:schemeClr val="bg1"/>
                </a:solidFill>
              </a:rPr>
              <a:t>Attributes</a:t>
            </a:r>
            <a:r>
              <a:rPr lang="en-US" sz="1400" spc="-100" baseline="-25000" dirty="0">
                <a:solidFill>
                  <a:schemeClr val="bg1"/>
                </a:solidFill>
              </a:rPr>
              <a:t>3</a:t>
            </a:r>
            <a:r>
              <a:rPr lang="en-US" sz="1400" spc="-100" dirty="0">
                <a:solidFill>
                  <a:srgbClr val="FFFF00"/>
                </a:solidFill>
              </a:rPr>
              <a:t>  OPN</a:t>
            </a:r>
            <a:r>
              <a:rPr lang="en-US" sz="1400" spc="-100" baseline="-25000" dirty="0">
                <a:solidFill>
                  <a:srgbClr val="FFFF00"/>
                </a:solidFill>
              </a:rPr>
              <a:t>3</a:t>
            </a:r>
            <a:r>
              <a:rPr lang="en-US" sz="1400" spc="-100" dirty="0">
                <a:solidFill>
                  <a:schemeClr val="bg1"/>
                </a:solidFill>
              </a:rPr>
              <a:t> </a:t>
            </a:r>
          </a:p>
          <a:p>
            <a:pPr>
              <a:defRPr/>
            </a:pPr>
            <a:r>
              <a:rPr lang="en-US" sz="1400" spc="-100" dirty="0">
                <a:solidFill>
                  <a:schemeClr val="bg1"/>
                </a:solidFill>
              </a:rPr>
              <a:t>APN</a:t>
            </a:r>
            <a:r>
              <a:rPr lang="en-US" sz="1400" spc="-100" baseline="-25000" dirty="0">
                <a:solidFill>
                  <a:schemeClr val="bg1"/>
                </a:solidFill>
              </a:rPr>
              <a:t>4   </a:t>
            </a:r>
            <a:r>
              <a:rPr lang="en-US" sz="1400" spc="-100" dirty="0">
                <a:solidFill>
                  <a:schemeClr val="bg1"/>
                </a:solidFill>
              </a:rPr>
              <a:t>Attributes</a:t>
            </a:r>
            <a:r>
              <a:rPr lang="en-US" sz="1400" spc="-100" baseline="-25000" dirty="0">
                <a:solidFill>
                  <a:schemeClr val="bg1"/>
                </a:solidFill>
              </a:rPr>
              <a:t>4</a:t>
            </a:r>
            <a:r>
              <a:rPr lang="en-US" sz="1400" spc="-100" dirty="0">
                <a:solidFill>
                  <a:srgbClr val="FFFF00"/>
                </a:solidFill>
              </a:rPr>
              <a:t>  OPN</a:t>
            </a:r>
            <a:r>
              <a:rPr lang="en-US" sz="1400" spc="-100" baseline="-25000" dirty="0">
                <a:solidFill>
                  <a:srgbClr val="FFFF00"/>
                </a:solidFill>
              </a:rPr>
              <a:t>4</a:t>
            </a:r>
            <a:r>
              <a:rPr lang="en-US" sz="1400" spc="-100" dirty="0">
                <a:solidFill>
                  <a:schemeClr val="bg1"/>
                </a:solidFill>
              </a:rPr>
              <a:t> </a:t>
            </a:r>
          </a:p>
        </p:txBody>
      </p:sp>
      <p:sp>
        <p:nvSpPr>
          <p:cNvPr id="79" name="Arrow: Left-Right 78">
            <a:extLst>
              <a:ext uri="{FF2B5EF4-FFF2-40B4-BE49-F238E27FC236}">
                <a16:creationId xmlns:a16="http://schemas.microsoft.com/office/drawing/2014/main" id="{AA8C5462-5D3F-A110-B2E1-16B6528EDE24}"/>
              </a:ext>
            </a:extLst>
          </p:cNvPr>
          <p:cNvSpPr/>
          <p:nvPr/>
        </p:nvSpPr>
        <p:spPr>
          <a:xfrm>
            <a:off x="8591806" y="5491638"/>
            <a:ext cx="1036324" cy="613398"/>
          </a:xfrm>
          <a:prstGeom prst="leftRightArrow">
            <a:avLst/>
          </a:prstGeom>
          <a:solidFill>
            <a:srgbClr val="FFFFCC">
              <a:alpha val="38039"/>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200" b="1" dirty="0">
              <a:solidFill>
                <a:schemeClr val="tx1"/>
              </a:solidFill>
            </a:endParaRPr>
          </a:p>
        </p:txBody>
      </p:sp>
      <p:sp>
        <p:nvSpPr>
          <p:cNvPr id="80" name="TextBox 41">
            <a:extLst>
              <a:ext uri="{FF2B5EF4-FFF2-40B4-BE49-F238E27FC236}">
                <a16:creationId xmlns:a16="http://schemas.microsoft.com/office/drawing/2014/main" id="{A7F8C2F5-EF8D-3806-5E35-B1414174F190}"/>
              </a:ext>
            </a:extLst>
          </p:cNvPr>
          <p:cNvSpPr txBox="1">
            <a:spLocks noChangeArrowheads="1"/>
          </p:cNvSpPr>
          <p:nvPr/>
        </p:nvSpPr>
        <p:spPr bwMode="auto">
          <a:xfrm>
            <a:off x="8591806" y="5637325"/>
            <a:ext cx="9154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b="1" dirty="0"/>
              <a:t>NO JOIN</a:t>
            </a:r>
          </a:p>
        </p:txBody>
      </p:sp>
      <p:sp>
        <p:nvSpPr>
          <p:cNvPr id="81" name="TextBox 80">
            <a:extLst>
              <a:ext uri="{FF2B5EF4-FFF2-40B4-BE49-F238E27FC236}">
                <a16:creationId xmlns:a16="http://schemas.microsoft.com/office/drawing/2014/main" id="{788AE05C-9C96-A6EB-9C52-46813119A39A}"/>
              </a:ext>
            </a:extLst>
          </p:cNvPr>
          <p:cNvSpPr txBox="1"/>
          <p:nvPr/>
        </p:nvSpPr>
        <p:spPr>
          <a:xfrm>
            <a:off x="6454200" y="4968676"/>
            <a:ext cx="2510707" cy="369332"/>
          </a:xfrm>
          <a:prstGeom prst="rect">
            <a:avLst/>
          </a:prstGeom>
          <a:noFill/>
        </p:spPr>
        <p:txBody>
          <a:bodyPr wrap="square">
            <a:spAutoFit/>
          </a:bodyPr>
          <a:lstStyle/>
          <a:p>
            <a:pPr algn="ctr"/>
            <a:r>
              <a:rPr lang="en-US" b="1" dirty="0">
                <a:solidFill>
                  <a:srgbClr val="003399"/>
                </a:solidFill>
                <a:latin typeface="Calibri" panose="020F0502020204030204"/>
              </a:rPr>
              <a:t>Data HUB No NPNs</a:t>
            </a:r>
            <a:endParaRPr lang="en-US" dirty="0"/>
          </a:p>
        </p:txBody>
      </p:sp>
      <p:sp>
        <p:nvSpPr>
          <p:cNvPr id="82" name="TextBox 81">
            <a:extLst>
              <a:ext uri="{FF2B5EF4-FFF2-40B4-BE49-F238E27FC236}">
                <a16:creationId xmlns:a16="http://schemas.microsoft.com/office/drawing/2014/main" id="{8CF5013F-92A1-DD92-8672-1809FD978177}"/>
              </a:ext>
            </a:extLst>
          </p:cNvPr>
          <p:cNvSpPr txBox="1"/>
          <p:nvPr/>
        </p:nvSpPr>
        <p:spPr>
          <a:xfrm>
            <a:off x="9087186" y="4978400"/>
            <a:ext cx="2166960" cy="369332"/>
          </a:xfrm>
          <a:prstGeom prst="rect">
            <a:avLst/>
          </a:prstGeom>
          <a:noFill/>
        </p:spPr>
        <p:txBody>
          <a:bodyPr wrap="square">
            <a:spAutoFit/>
          </a:bodyPr>
          <a:lstStyle/>
          <a:p>
            <a:pPr algn="ctr"/>
            <a:r>
              <a:rPr lang="en-US" b="1" dirty="0">
                <a:solidFill>
                  <a:srgbClr val="003399"/>
                </a:solidFill>
                <a:latin typeface="Calibri" panose="020F0502020204030204"/>
              </a:rPr>
              <a:t>Cannot Be Joined</a:t>
            </a:r>
          </a:p>
        </p:txBody>
      </p:sp>
      <p:grpSp>
        <p:nvGrpSpPr>
          <p:cNvPr id="13" name="Group 12">
            <a:extLst>
              <a:ext uri="{FF2B5EF4-FFF2-40B4-BE49-F238E27FC236}">
                <a16:creationId xmlns:a16="http://schemas.microsoft.com/office/drawing/2014/main" id="{33FB462A-0EE2-44B1-12AF-95C2C1AA1BA5}"/>
              </a:ext>
            </a:extLst>
          </p:cNvPr>
          <p:cNvGrpSpPr/>
          <p:nvPr/>
        </p:nvGrpSpPr>
        <p:grpSpPr>
          <a:xfrm>
            <a:off x="7259824" y="1463275"/>
            <a:ext cx="3028473" cy="2981226"/>
            <a:chOff x="6004218" y="-369012"/>
            <a:chExt cx="3500386" cy="3190609"/>
          </a:xfrm>
        </p:grpSpPr>
        <p:pic>
          <p:nvPicPr>
            <p:cNvPr id="65" name="Picture 64">
              <a:extLst>
                <a:ext uri="{FF2B5EF4-FFF2-40B4-BE49-F238E27FC236}">
                  <a16:creationId xmlns:a16="http://schemas.microsoft.com/office/drawing/2014/main" id="{3FBCF2C6-2537-C2FA-516D-452D954FF241}"/>
                </a:ext>
              </a:extLst>
            </p:cNvPr>
            <p:cNvPicPr>
              <a:picLocks noChangeAspect="1"/>
            </p:cNvPicPr>
            <p:nvPr/>
          </p:nvPicPr>
          <p:blipFill>
            <a:blip r:embed="rId3"/>
            <a:stretch>
              <a:fillRect/>
            </a:stretch>
          </p:blipFill>
          <p:spPr>
            <a:xfrm>
              <a:off x="6904827" y="-369012"/>
              <a:ext cx="2599777" cy="1457472"/>
            </a:xfrm>
            <a:prstGeom prst="rect">
              <a:avLst/>
            </a:prstGeom>
            <a:ln w="28575">
              <a:solidFill>
                <a:srgbClr val="003399"/>
              </a:solidFill>
            </a:ln>
          </p:spPr>
        </p:pic>
        <p:sp>
          <p:nvSpPr>
            <p:cNvPr id="67" name="Arrow: Right 66">
              <a:extLst>
                <a:ext uri="{FF2B5EF4-FFF2-40B4-BE49-F238E27FC236}">
                  <a16:creationId xmlns:a16="http://schemas.microsoft.com/office/drawing/2014/main" id="{931CCD6B-ADCF-3A66-2BAA-18C5C5B4861B}"/>
                </a:ext>
              </a:extLst>
            </p:cNvPr>
            <p:cNvSpPr/>
            <p:nvPr/>
          </p:nvSpPr>
          <p:spPr>
            <a:xfrm rot="18054938">
              <a:off x="6581376" y="1017129"/>
              <a:ext cx="1654805" cy="48955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68" name="Straight Connector 67">
              <a:extLst>
                <a:ext uri="{FF2B5EF4-FFF2-40B4-BE49-F238E27FC236}">
                  <a16:creationId xmlns:a16="http://schemas.microsoft.com/office/drawing/2014/main" id="{7392185D-8915-C590-6891-8FE9DF2CFF32}"/>
                </a:ext>
              </a:extLst>
            </p:cNvPr>
            <p:cNvCxnSpPr>
              <a:cxnSpLocks/>
            </p:cNvCxnSpPr>
            <p:nvPr/>
          </p:nvCxnSpPr>
          <p:spPr>
            <a:xfrm flipH="1">
              <a:off x="7604190" y="237203"/>
              <a:ext cx="417862" cy="3602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07B513-11E2-E74F-E542-6E05972398B2}"/>
                </a:ext>
              </a:extLst>
            </p:cNvPr>
            <p:cNvCxnSpPr>
              <a:cxnSpLocks/>
            </p:cNvCxnSpPr>
            <p:nvPr/>
          </p:nvCxnSpPr>
          <p:spPr>
            <a:xfrm flipH="1" flipV="1">
              <a:off x="8008400" y="230755"/>
              <a:ext cx="279911" cy="1071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AA2F085-4422-BE3C-167A-F5EAC77D729F}"/>
                </a:ext>
              </a:extLst>
            </p:cNvPr>
            <p:cNvCxnSpPr>
              <a:cxnSpLocks/>
            </p:cNvCxnSpPr>
            <p:nvPr/>
          </p:nvCxnSpPr>
          <p:spPr>
            <a:xfrm flipH="1">
              <a:off x="7899999" y="333294"/>
              <a:ext cx="371379" cy="39190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11DB688-3A3A-34D8-DEF7-3C69ED91871E}"/>
                </a:ext>
              </a:extLst>
            </p:cNvPr>
            <p:cNvSpPr txBox="1"/>
            <p:nvPr/>
          </p:nvSpPr>
          <p:spPr>
            <a:xfrm>
              <a:off x="6596915" y="1273731"/>
              <a:ext cx="406951" cy="823482"/>
            </a:xfrm>
            <a:prstGeom prst="rect">
              <a:avLst/>
            </a:prstGeom>
            <a:noFill/>
          </p:spPr>
          <p:txBody>
            <a:bodyPr wrap="square" rtlCol="0">
              <a:spAutoFit/>
            </a:bodyPr>
            <a:lstStyle/>
            <a:p>
              <a:r>
                <a:rPr lang="en-US" sz="4400" b="1" dirty="0">
                  <a:solidFill>
                    <a:schemeClr val="accent4">
                      <a:lumMod val="75000"/>
                    </a:schemeClr>
                  </a:solidFill>
                </a:rPr>
                <a:t>?</a:t>
              </a:r>
            </a:p>
          </p:txBody>
        </p:sp>
        <p:pic>
          <p:nvPicPr>
            <p:cNvPr id="73" name="Picture 72">
              <a:extLst>
                <a:ext uri="{FF2B5EF4-FFF2-40B4-BE49-F238E27FC236}">
                  <a16:creationId xmlns:a16="http://schemas.microsoft.com/office/drawing/2014/main" id="{409C907B-26B9-169F-702A-449F5D9D1F25}"/>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388586">
              <a:off x="6004218" y="1247750"/>
              <a:ext cx="1472968" cy="1573847"/>
            </a:xfrm>
            <a:prstGeom prst="rect">
              <a:avLst/>
            </a:prstGeom>
          </p:spPr>
        </p:pic>
        <p:sp>
          <p:nvSpPr>
            <p:cNvPr id="74" name="TextBox 73">
              <a:extLst>
                <a:ext uri="{FF2B5EF4-FFF2-40B4-BE49-F238E27FC236}">
                  <a16:creationId xmlns:a16="http://schemas.microsoft.com/office/drawing/2014/main" id="{215414D9-8931-E11A-D9A3-517CFEC92A28}"/>
                </a:ext>
              </a:extLst>
            </p:cNvPr>
            <p:cNvSpPr txBox="1"/>
            <p:nvPr/>
          </p:nvSpPr>
          <p:spPr>
            <a:xfrm rot="785762">
              <a:off x="6823575" y="478119"/>
              <a:ext cx="406951" cy="1086997"/>
            </a:xfrm>
            <a:prstGeom prst="rect">
              <a:avLst/>
            </a:prstGeom>
            <a:noFill/>
          </p:spPr>
          <p:txBody>
            <a:bodyPr wrap="square" rtlCol="0">
              <a:spAutoFit/>
            </a:bodyPr>
            <a:lstStyle/>
            <a:p>
              <a:r>
                <a:rPr lang="en-US" sz="6000" b="1" dirty="0">
                  <a:solidFill>
                    <a:schemeClr val="accent6">
                      <a:lumMod val="75000"/>
                    </a:schemeClr>
                  </a:solidFill>
                </a:rPr>
                <a:t>?</a:t>
              </a:r>
            </a:p>
          </p:txBody>
        </p:sp>
        <p:sp>
          <p:nvSpPr>
            <p:cNvPr id="75" name="TextBox 74">
              <a:extLst>
                <a:ext uri="{FF2B5EF4-FFF2-40B4-BE49-F238E27FC236}">
                  <a16:creationId xmlns:a16="http://schemas.microsoft.com/office/drawing/2014/main" id="{910D82BB-8E97-C202-35B5-9D858E56DEA8}"/>
                </a:ext>
              </a:extLst>
            </p:cNvPr>
            <p:cNvSpPr txBox="1"/>
            <p:nvPr/>
          </p:nvSpPr>
          <p:spPr>
            <a:xfrm>
              <a:off x="7400715" y="784476"/>
              <a:ext cx="406951" cy="1416389"/>
            </a:xfrm>
            <a:prstGeom prst="rect">
              <a:avLst/>
            </a:prstGeom>
            <a:noFill/>
          </p:spPr>
          <p:txBody>
            <a:bodyPr wrap="square" rtlCol="0">
              <a:spAutoFit/>
            </a:bodyPr>
            <a:lstStyle/>
            <a:p>
              <a:r>
                <a:rPr lang="en-US" sz="8000" b="1" dirty="0">
                  <a:solidFill>
                    <a:srgbClr val="F76862"/>
                  </a:solidFill>
                </a:rPr>
                <a:t>?</a:t>
              </a:r>
            </a:p>
          </p:txBody>
        </p:sp>
        <p:sp>
          <p:nvSpPr>
            <p:cNvPr id="20" name="TextBox 19">
              <a:extLst>
                <a:ext uri="{FF2B5EF4-FFF2-40B4-BE49-F238E27FC236}">
                  <a16:creationId xmlns:a16="http://schemas.microsoft.com/office/drawing/2014/main" id="{C6349555-F0B5-0C55-AB12-8EA4D7538330}"/>
                </a:ext>
              </a:extLst>
            </p:cNvPr>
            <p:cNvSpPr txBox="1"/>
            <p:nvPr/>
          </p:nvSpPr>
          <p:spPr>
            <a:xfrm>
              <a:off x="7298241" y="510137"/>
              <a:ext cx="406951" cy="823482"/>
            </a:xfrm>
            <a:prstGeom prst="rect">
              <a:avLst/>
            </a:prstGeom>
            <a:noFill/>
          </p:spPr>
          <p:txBody>
            <a:bodyPr wrap="square" rtlCol="0">
              <a:spAutoFit/>
            </a:bodyPr>
            <a:lstStyle/>
            <a:p>
              <a:r>
                <a:rPr lang="en-US" sz="4400" b="1" dirty="0">
                  <a:solidFill>
                    <a:schemeClr val="accent1">
                      <a:lumMod val="75000"/>
                    </a:schemeClr>
                  </a:solidFill>
                </a:rPr>
                <a:t>?</a:t>
              </a:r>
            </a:p>
          </p:txBody>
        </p:sp>
        <p:sp>
          <p:nvSpPr>
            <p:cNvPr id="21" name="Rectangle 20">
              <a:extLst>
                <a:ext uri="{FF2B5EF4-FFF2-40B4-BE49-F238E27FC236}">
                  <a16:creationId xmlns:a16="http://schemas.microsoft.com/office/drawing/2014/main" id="{CFADC63C-70DA-46B9-8C01-B9898D229E2C}"/>
                </a:ext>
              </a:extLst>
            </p:cNvPr>
            <p:cNvSpPr/>
            <p:nvPr/>
          </p:nvSpPr>
          <p:spPr>
            <a:xfrm>
              <a:off x="6126940" y="1792048"/>
              <a:ext cx="1055565" cy="393816"/>
            </a:xfrm>
            <a:prstGeom prst="rect">
              <a:avLst/>
            </a:prstGeom>
            <a:solidFill>
              <a:srgbClr val="00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67" b="1" dirty="0">
                  <a:solidFill>
                    <a:schemeClr val="bg1"/>
                  </a:solidFill>
                  <a:latin typeface="Calibri" panose="020F0502020204030204"/>
                </a:rPr>
                <a:t>Nongraphic</a:t>
              </a:r>
              <a:r>
                <a:rPr lang="en-US" sz="900" b="1" dirty="0">
                  <a:solidFill>
                    <a:schemeClr val="bg1"/>
                  </a:solidFill>
                  <a:latin typeface="Calibri" panose="020F0502020204030204"/>
                </a:rPr>
                <a:t> </a:t>
              </a:r>
              <a:br>
                <a:rPr lang="en-US" sz="900" b="1" dirty="0">
                  <a:solidFill>
                    <a:schemeClr val="bg1"/>
                  </a:solidFill>
                  <a:latin typeface="Calibri" panose="020F0502020204030204"/>
                </a:rPr>
              </a:br>
              <a:r>
                <a:rPr lang="en-US" sz="900" b="1" dirty="0">
                  <a:solidFill>
                    <a:schemeClr val="bg1"/>
                  </a:solidFill>
                  <a:latin typeface="Calibri" panose="020F0502020204030204"/>
                </a:rPr>
                <a:t>Record</a:t>
              </a:r>
              <a:endParaRPr lang="en-US" sz="900" b="1" dirty="0">
                <a:solidFill>
                  <a:schemeClr val="bg1"/>
                </a:solidFill>
              </a:endParaRPr>
            </a:p>
          </p:txBody>
        </p:sp>
      </p:grpSp>
      <p:sp>
        <p:nvSpPr>
          <p:cNvPr id="23" name="TextBox 22">
            <a:extLst>
              <a:ext uri="{FF2B5EF4-FFF2-40B4-BE49-F238E27FC236}">
                <a16:creationId xmlns:a16="http://schemas.microsoft.com/office/drawing/2014/main" id="{E3C5DF67-7323-AB2B-C66F-792657D8C6EB}"/>
              </a:ext>
            </a:extLst>
          </p:cNvPr>
          <p:cNvSpPr txBox="1"/>
          <p:nvPr/>
        </p:nvSpPr>
        <p:spPr>
          <a:xfrm>
            <a:off x="6302109" y="977933"/>
            <a:ext cx="5036052" cy="461665"/>
          </a:xfrm>
          <a:prstGeom prst="rect">
            <a:avLst/>
          </a:prstGeom>
          <a:noFill/>
        </p:spPr>
        <p:txBody>
          <a:bodyPr wrap="square">
            <a:spAutoFit/>
          </a:bodyPr>
          <a:lstStyle/>
          <a:p>
            <a:pPr algn="ctr"/>
            <a:r>
              <a:rPr lang="en-US" sz="2400" b="1" dirty="0">
                <a:solidFill>
                  <a:srgbClr val="F56B62"/>
                </a:solidFill>
                <a:latin typeface="Calibri" panose="020F0502020204030204"/>
              </a:rPr>
              <a:t>HARD TO LINK RECORDS TO MAP</a:t>
            </a:r>
            <a:endParaRPr lang="en-US" sz="2400" dirty="0"/>
          </a:p>
        </p:txBody>
      </p:sp>
      <p:sp>
        <p:nvSpPr>
          <p:cNvPr id="25" name="TextBox 24">
            <a:extLst>
              <a:ext uri="{FF2B5EF4-FFF2-40B4-BE49-F238E27FC236}">
                <a16:creationId xmlns:a16="http://schemas.microsoft.com/office/drawing/2014/main" id="{235DCA05-8911-13EE-F0F3-04D67A93B3CC}"/>
              </a:ext>
            </a:extLst>
          </p:cNvPr>
          <p:cNvSpPr txBox="1"/>
          <p:nvPr/>
        </p:nvSpPr>
        <p:spPr>
          <a:xfrm>
            <a:off x="6678545" y="4668137"/>
            <a:ext cx="4409193" cy="461665"/>
          </a:xfrm>
          <a:prstGeom prst="rect">
            <a:avLst/>
          </a:prstGeom>
          <a:noFill/>
        </p:spPr>
        <p:txBody>
          <a:bodyPr wrap="square">
            <a:spAutoFit/>
          </a:bodyPr>
          <a:lstStyle/>
          <a:p>
            <a:pPr algn="ctr"/>
            <a:r>
              <a:rPr lang="en-US" sz="2400" b="1" dirty="0">
                <a:solidFill>
                  <a:srgbClr val="F56B62"/>
                </a:solidFill>
                <a:latin typeface="Calibri" panose="020F0502020204030204"/>
              </a:rPr>
              <a:t>HARD TO COMBINE DATABASES</a:t>
            </a:r>
            <a:endParaRPr lang="en-US" sz="2400" dirty="0"/>
          </a:p>
        </p:txBody>
      </p:sp>
      <p:sp>
        <p:nvSpPr>
          <p:cNvPr id="102" name="TextBox 101">
            <a:extLst>
              <a:ext uri="{FF2B5EF4-FFF2-40B4-BE49-F238E27FC236}">
                <a16:creationId xmlns:a16="http://schemas.microsoft.com/office/drawing/2014/main" id="{F58DB902-0E12-5D5F-D4B7-32B72CB8C526}"/>
              </a:ext>
            </a:extLst>
          </p:cNvPr>
          <p:cNvSpPr txBox="1"/>
          <p:nvPr/>
        </p:nvSpPr>
        <p:spPr>
          <a:xfrm>
            <a:off x="440446" y="1519992"/>
            <a:ext cx="6176340" cy="5078313"/>
          </a:xfrm>
          <a:prstGeom prst="rect">
            <a:avLst/>
          </a:prstGeom>
          <a:noFill/>
        </p:spPr>
        <p:txBody>
          <a:bodyPr wrap="square" rtlCol="0">
            <a:spAutoFit/>
          </a:bodyPr>
          <a:lstStyle/>
          <a:p>
            <a:pPr marL="342917" indent="-342917" algn="just"/>
            <a:r>
              <a:rPr lang="en-US" dirty="0">
                <a:solidFill>
                  <a:schemeClr val="accent1"/>
                </a:solidFill>
              </a:rPr>
              <a:t>-	</a:t>
            </a:r>
            <a:r>
              <a:rPr lang="en-US" dirty="0">
                <a:solidFill>
                  <a:srgbClr val="003399"/>
                </a:solidFill>
              </a:rPr>
              <a:t>Currently over 4000 US legislated </a:t>
            </a:r>
            <a:r>
              <a:rPr lang="en-US" b="1" dirty="0">
                <a:solidFill>
                  <a:srgbClr val="003399"/>
                </a:solidFill>
              </a:rPr>
              <a:t>Local Data Sponsors [LDS] </a:t>
            </a:r>
            <a:r>
              <a:rPr lang="en-US" dirty="0">
                <a:solidFill>
                  <a:srgbClr val="003399"/>
                </a:solidFill>
              </a:rPr>
              <a:t>assign Assessor Parcel Numbers to properties, each using unique formats and methods. No standardization. No common indexing.</a:t>
            </a:r>
          </a:p>
          <a:p>
            <a:pPr marL="342917" indent="-342917" algn="just"/>
            <a:endParaRPr lang="en-US" dirty="0">
              <a:solidFill>
                <a:srgbClr val="003399"/>
              </a:solidFill>
            </a:endParaRPr>
          </a:p>
          <a:p>
            <a:pPr marL="342917" indent="-342917" algn="just">
              <a:buFontTx/>
              <a:buChar char="-"/>
            </a:pPr>
            <a:r>
              <a:rPr lang="en-US" dirty="0">
                <a:solidFill>
                  <a:srgbClr val="003399"/>
                </a:solidFill>
              </a:rPr>
              <a:t>Most developed nations, past kingdoms or colonies, have a form of UCPI, national registry their culture. </a:t>
            </a:r>
            <a:r>
              <a:rPr lang="en-US" b="1" dirty="0">
                <a:solidFill>
                  <a:srgbClr val="003399"/>
                </a:solidFill>
              </a:rPr>
              <a:t>Change anywhere is reported everywhere in their nation</a:t>
            </a:r>
            <a:r>
              <a:rPr lang="en-US" dirty="0">
                <a:solidFill>
                  <a:srgbClr val="003399"/>
                </a:solidFill>
              </a:rPr>
              <a:t>. In the US, in exchange for the benefit of assessments being a more easily challenged local affair, a </a:t>
            </a:r>
            <a:r>
              <a:rPr lang="en-US" b="1" dirty="0">
                <a:solidFill>
                  <a:srgbClr val="003399"/>
                </a:solidFill>
              </a:rPr>
              <a:t>change anywhere is oft not reported even across the County line.</a:t>
            </a:r>
            <a:endParaRPr lang="en-US" dirty="0">
              <a:solidFill>
                <a:srgbClr val="003399"/>
              </a:solidFill>
            </a:endParaRPr>
          </a:p>
          <a:p>
            <a:pPr marL="342917" indent="-342917" algn="just">
              <a:buFontTx/>
              <a:buChar char="-"/>
            </a:pPr>
            <a:endParaRPr lang="en-US" dirty="0">
              <a:solidFill>
                <a:srgbClr val="003399"/>
              </a:solidFill>
            </a:endParaRPr>
          </a:p>
          <a:p>
            <a:pPr marL="342917" indent="-342917" algn="just">
              <a:buFontTx/>
              <a:buChar char="-"/>
            </a:pPr>
            <a:r>
              <a:rPr lang="en-US" b="1" dirty="0">
                <a:solidFill>
                  <a:srgbClr val="003399"/>
                </a:solidFill>
              </a:rPr>
              <a:t>Currently common indexing is proprietary </a:t>
            </a:r>
            <a:r>
              <a:rPr lang="en-US" dirty="0">
                <a:solidFill>
                  <a:srgbClr val="003399"/>
                </a:solidFill>
              </a:rPr>
              <a:t>to each commercial provider. The reporting of parcel lot splits, joins and adjustments is when a commercial company reports it, resulting in it being known at up to dozen different times according to service provider.</a:t>
            </a:r>
          </a:p>
          <a:p>
            <a:pPr algn="just"/>
            <a:r>
              <a:rPr lang="en-US" dirty="0">
                <a:solidFill>
                  <a:srgbClr val="003399"/>
                </a:solidFill>
              </a:rPr>
              <a:t> </a:t>
            </a:r>
          </a:p>
        </p:txBody>
      </p:sp>
      <p:sp>
        <p:nvSpPr>
          <p:cNvPr id="7" name="TextBox 6">
            <a:extLst>
              <a:ext uri="{FF2B5EF4-FFF2-40B4-BE49-F238E27FC236}">
                <a16:creationId xmlns:a16="http://schemas.microsoft.com/office/drawing/2014/main" id="{F23AB281-9113-BEA4-AC94-D5CDCBC4783B}"/>
              </a:ext>
            </a:extLst>
          </p:cNvPr>
          <p:cNvSpPr txBox="1"/>
          <p:nvPr/>
        </p:nvSpPr>
        <p:spPr>
          <a:xfrm>
            <a:off x="8890621" y="2389006"/>
            <a:ext cx="352087" cy="769441"/>
          </a:xfrm>
          <a:prstGeom prst="rect">
            <a:avLst/>
          </a:prstGeom>
          <a:noFill/>
        </p:spPr>
        <p:txBody>
          <a:bodyPr wrap="square" rtlCol="0">
            <a:spAutoFit/>
          </a:bodyPr>
          <a:lstStyle/>
          <a:p>
            <a:r>
              <a:rPr lang="en-US" sz="4400" b="1" dirty="0"/>
              <a:t>?</a:t>
            </a:r>
          </a:p>
        </p:txBody>
      </p:sp>
      <p:sp>
        <p:nvSpPr>
          <p:cNvPr id="2" name="TextBox 1">
            <a:extLst>
              <a:ext uri="{FF2B5EF4-FFF2-40B4-BE49-F238E27FC236}">
                <a16:creationId xmlns:a16="http://schemas.microsoft.com/office/drawing/2014/main" id="{C303C308-335C-6A5E-D12D-E5A852DC3AED}"/>
              </a:ext>
            </a:extLst>
          </p:cNvPr>
          <p:cNvSpPr txBox="1"/>
          <p:nvPr/>
        </p:nvSpPr>
        <p:spPr>
          <a:xfrm>
            <a:off x="7372350" y="3590392"/>
            <a:ext cx="4664156" cy="379656"/>
          </a:xfrm>
          <a:prstGeom prst="rect">
            <a:avLst/>
          </a:prstGeom>
          <a:noFill/>
        </p:spPr>
        <p:txBody>
          <a:bodyPr wrap="square">
            <a:spAutoFit/>
          </a:bodyPr>
          <a:lstStyle/>
          <a:p>
            <a:pPr algn="ctr"/>
            <a:r>
              <a:rPr lang="en-US" sz="1867" b="1" dirty="0">
                <a:solidFill>
                  <a:srgbClr val="003399"/>
                </a:solidFill>
                <a:latin typeface="Calibri" panose="020F0502020204030204"/>
              </a:rPr>
              <a:t>No Common Indexing</a:t>
            </a:r>
            <a:endParaRPr lang="en-US" sz="3600" b="1" dirty="0">
              <a:solidFill>
                <a:srgbClr val="F56B62"/>
              </a:solidFill>
              <a:latin typeface="Calibri" panose="020F0502020204030204"/>
            </a:endParaRPr>
          </a:p>
        </p:txBody>
      </p:sp>
      <p:sp>
        <p:nvSpPr>
          <p:cNvPr id="3" name="TextBox 2">
            <a:extLst>
              <a:ext uri="{FF2B5EF4-FFF2-40B4-BE49-F238E27FC236}">
                <a16:creationId xmlns:a16="http://schemas.microsoft.com/office/drawing/2014/main" id="{57984069-C8B1-F930-8A53-54A5C27B50A4}"/>
              </a:ext>
            </a:extLst>
          </p:cNvPr>
          <p:cNvSpPr txBox="1"/>
          <p:nvPr/>
        </p:nvSpPr>
        <p:spPr>
          <a:xfrm>
            <a:off x="6473249" y="6288057"/>
            <a:ext cx="4664156" cy="379656"/>
          </a:xfrm>
          <a:prstGeom prst="rect">
            <a:avLst/>
          </a:prstGeom>
          <a:noFill/>
        </p:spPr>
        <p:txBody>
          <a:bodyPr wrap="square">
            <a:spAutoFit/>
          </a:bodyPr>
          <a:lstStyle/>
          <a:p>
            <a:pPr algn="ctr"/>
            <a:r>
              <a:rPr lang="en-US" sz="1867" b="1" dirty="0">
                <a:solidFill>
                  <a:srgbClr val="003399"/>
                </a:solidFill>
                <a:latin typeface="Calibri" panose="020F0502020204030204"/>
              </a:rPr>
              <a:t>No Common Indexing</a:t>
            </a:r>
            <a:endParaRPr lang="en-US" sz="3600" b="1" dirty="0">
              <a:solidFill>
                <a:srgbClr val="F56B62"/>
              </a:solidFill>
              <a:latin typeface="Calibri" panose="020F0502020204030204"/>
            </a:endParaRPr>
          </a:p>
        </p:txBody>
      </p:sp>
    </p:spTree>
    <p:extLst>
      <p:ext uri="{BB962C8B-B14F-4D97-AF65-F5344CB8AC3E}">
        <p14:creationId xmlns:p14="http://schemas.microsoft.com/office/powerpoint/2010/main" val="171376074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7B95D2C8-FA4F-4D6A-EDFC-8482EFFF592A}"/>
              </a:ext>
            </a:extLst>
          </p:cNvPr>
          <p:cNvSpPr txBox="1"/>
          <p:nvPr/>
        </p:nvSpPr>
        <p:spPr>
          <a:xfrm>
            <a:off x="134945" y="966641"/>
            <a:ext cx="6837687" cy="1200329"/>
          </a:xfrm>
          <a:prstGeom prst="rect">
            <a:avLst/>
          </a:prstGeom>
          <a:noFill/>
        </p:spPr>
        <p:txBody>
          <a:bodyPr wrap="square">
            <a:spAutoFit/>
          </a:bodyPr>
          <a:lstStyle/>
          <a:p>
            <a:r>
              <a:rPr lang="en-US" sz="3600" b="1" dirty="0">
                <a:solidFill>
                  <a:srgbClr val="FA6868"/>
                </a:solidFill>
              </a:rPr>
              <a:t>Persistent, Nonproprietary </a:t>
            </a:r>
          </a:p>
          <a:p>
            <a:r>
              <a:rPr lang="en-US" sz="3600" b="1" dirty="0">
                <a:solidFill>
                  <a:srgbClr val="FA6868"/>
                </a:solidFill>
              </a:rPr>
              <a:t>Open Parcel Numbers</a:t>
            </a:r>
            <a:endParaRPr lang="en-US" sz="3600" dirty="0">
              <a:solidFill>
                <a:srgbClr val="FA6868"/>
              </a:solidFill>
            </a:endParaRPr>
          </a:p>
        </p:txBody>
      </p:sp>
      <p:sp>
        <p:nvSpPr>
          <p:cNvPr id="132" name="TextBox 131">
            <a:extLst>
              <a:ext uri="{FF2B5EF4-FFF2-40B4-BE49-F238E27FC236}">
                <a16:creationId xmlns:a16="http://schemas.microsoft.com/office/drawing/2014/main" id="{4DD8D13A-2A08-BC77-8809-04651C66E813}"/>
              </a:ext>
            </a:extLst>
          </p:cNvPr>
          <p:cNvSpPr txBox="1"/>
          <p:nvPr/>
        </p:nvSpPr>
        <p:spPr>
          <a:xfrm>
            <a:off x="333658" y="1807357"/>
            <a:ext cx="6155409" cy="4247317"/>
          </a:xfrm>
          <a:prstGeom prst="rect">
            <a:avLst/>
          </a:prstGeom>
          <a:noFill/>
        </p:spPr>
        <p:txBody>
          <a:bodyPr wrap="square" rtlCol="0">
            <a:spAutoFit/>
          </a:bodyPr>
          <a:lstStyle/>
          <a:p>
            <a:pPr marL="457223" indent="-457223" algn="just"/>
            <a:endParaRPr lang="en-US" dirty="0">
              <a:solidFill>
                <a:schemeClr val="accent1"/>
              </a:solidFill>
            </a:endParaRPr>
          </a:p>
          <a:p>
            <a:pPr marL="457223" indent="-457223"/>
            <a:r>
              <a:rPr lang="en-US" dirty="0">
                <a:solidFill>
                  <a:schemeClr val="accent1"/>
                </a:solidFill>
              </a:rPr>
              <a:t>-	</a:t>
            </a:r>
            <a:r>
              <a:rPr lang="en-US" dirty="0">
                <a:solidFill>
                  <a:srgbClr val="003399"/>
                </a:solidFill>
              </a:rPr>
              <a:t>Open Parcel Numbers is subject of OGC </a:t>
            </a:r>
            <a:r>
              <a:rPr lang="en-US" b="1" dirty="0">
                <a:solidFill>
                  <a:srgbClr val="003399"/>
                </a:solidFill>
              </a:rPr>
              <a:t>OPN Standard Working Group, </a:t>
            </a:r>
            <a:r>
              <a:rPr lang="en-US" dirty="0">
                <a:solidFill>
                  <a:srgbClr val="003399"/>
                </a:solidFill>
              </a:rPr>
              <a:t>Member Comment Period Feb 3 – 23. </a:t>
            </a:r>
          </a:p>
          <a:p>
            <a:pPr marL="457223" indent="-457223" algn="just">
              <a:buFont typeface="Arial" panose="020B0604020202020204" pitchFamily="34" charset="0"/>
              <a:buChar char="•"/>
            </a:pPr>
            <a:endParaRPr lang="en-US" b="1" dirty="0">
              <a:solidFill>
                <a:srgbClr val="003399"/>
              </a:solidFill>
            </a:endParaRPr>
          </a:p>
          <a:p>
            <a:pPr marL="457223" indent="-457223" algn="just"/>
            <a:r>
              <a:rPr lang="en-US" dirty="0">
                <a:solidFill>
                  <a:srgbClr val="003399"/>
                </a:solidFill>
              </a:rPr>
              <a:t>-	UCPI Assigns OPNs to both Parcel Polygons and Records</a:t>
            </a:r>
          </a:p>
          <a:p>
            <a:pPr marL="457223" indent="-457223" algn="just"/>
            <a:endParaRPr lang="en-US" dirty="0">
              <a:solidFill>
                <a:srgbClr val="003399"/>
              </a:solidFill>
            </a:endParaRPr>
          </a:p>
          <a:p>
            <a:pPr marL="457223" indent="-457223" algn="just">
              <a:buFontTx/>
              <a:buChar char="-"/>
            </a:pPr>
            <a:r>
              <a:rPr lang="en-US" dirty="0">
                <a:solidFill>
                  <a:srgbClr val="003399"/>
                </a:solidFill>
              </a:rPr>
              <a:t>The UCPI functions as an </a:t>
            </a:r>
            <a:r>
              <a:rPr lang="en-US" b="1" dirty="0">
                <a:solidFill>
                  <a:srgbClr val="003399"/>
                </a:solidFill>
              </a:rPr>
              <a:t>Open Platform</a:t>
            </a:r>
            <a:r>
              <a:rPr lang="en-US" dirty="0">
                <a:solidFill>
                  <a:srgbClr val="003399"/>
                </a:solidFill>
              </a:rPr>
              <a:t> Service, available to ALL users at the same time with industry participation minimizing cost. </a:t>
            </a:r>
          </a:p>
          <a:p>
            <a:pPr marL="457223" indent="-457223" algn="just">
              <a:buFontTx/>
              <a:buChar char="-"/>
            </a:pPr>
            <a:endParaRPr lang="en-US" dirty="0">
              <a:solidFill>
                <a:srgbClr val="003399"/>
              </a:solidFill>
            </a:endParaRPr>
          </a:p>
          <a:p>
            <a:pPr marL="457223" indent="-457223" algn="just">
              <a:buFontTx/>
              <a:buChar char="-"/>
            </a:pPr>
            <a:r>
              <a:rPr lang="en-US" dirty="0">
                <a:solidFill>
                  <a:srgbClr val="003399"/>
                </a:solidFill>
              </a:rPr>
              <a:t>Potential transformation into a Geospatial Foundation to expedite optimized industry efficacy.</a:t>
            </a:r>
          </a:p>
          <a:p>
            <a:pPr marL="457223" indent="-457223" algn="just">
              <a:buFontTx/>
              <a:buChar char="-"/>
            </a:pPr>
            <a:endParaRPr lang="en-US" dirty="0">
              <a:solidFill>
                <a:srgbClr val="003399"/>
              </a:solidFill>
            </a:endParaRPr>
          </a:p>
          <a:p>
            <a:pPr marL="457223" indent="-457223" algn="just">
              <a:buFontTx/>
              <a:buChar char="-"/>
            </a:pPr>
            <a:r>
              <a:rPr lang="en-US" dirty="0">
                <a:solidFill>
                  <a:srgbClr val="003399"/>
                </a:solidFill>
              </a:rPr>
              <a:t>Particularly Improved </a:t>
            </a:r>
            <a:r>
              <a:rPr lang="en-US" b="1" dirty="0">
                <a:solidFill>
                  <a:srgbClr val="003399"/>
                </a:solidFill>
              </a:rPr>
              <a:t>Currency and Interoperability.</a:t>
            </a:r>
          </a:p>
        </p:txBody>
      </p:sp>
      <p:sp>
        <p:nvSpPr>
          <p:cNvPr id="133" name="TextBox 132">
            <a:extLst>
              <a:ext uri="{FF2B5EF4-FFF2-40B4-BE49-F238E27FC236}">
                <a16:creationId xmlns:a16="http://schemas.microsoft.com/office/drawing/2014/main" id="{73D356C2-BC39-54F9-08B0-5A7B4EAA443E}"/>
              </a:ext>
            </a:extLst>
          </p:cNvPr>
          <p:cNvSpPr txBox="1"/>
          <p:nvPr/>
        </p:nvSpPr>
        <p:spPr>
          <a:xfrm>
            <a:off x="2908" y="75622"/>
            <a:ext cx="10561405" cy="523220"/>
          </a:xfrm>
          <a:prstGeom prst="rect">
            <a:avLst/>
          </a:prstGeom>
          <a:noFill/>
        </p:spPr>
        <p:txBody>
          <a:bodyPr wrap="square">
            <a:spAutoFit/>
          </a:bodyPr>
          <a:lstStyle/>
          <a:p>
            <a:r>
              <a:rPr lang="en-US" sz="2800" b="1" spc="-100" dirty="0">
                <a:solidFill>
                  <a:srgbClr val="2D3B68"/>
                </a:solidFill>
                <a:latin typeface="Arial Black" panose="020B0A04020102020204" pitchFamily="34" charset="0"/>
              </a:rPr>
              <a:t>REMEDY</a:t>
            </a:r>
          </a:p>
        </p:txBody>
      </p:sp>
      <p:pic>
        <p:nvPicPr>
          <p:cNvPr id="2" name="Picture 1">
            <a:extLst>
              <a:ext uri="{FF2B5EF4-FFF2-40B4-BE49-F238E27FC236}">
                <a16:creationId xmlns:a16="http://schemas.microsoft.com/office/drawing/2014/main" id="{D3322D25-3943-0C62-2DBC-AE997BAA61A4}"/>
              </a:ext>
            </a:extLst>
          </p:cNvPr>
          <p:cNvPicPr>
            <a:picLocks noChangeAspect="1"/>
          </p:cNvPicPr>
          <p:nvPr/>
        </p:nvPicPr>
        <p:blipFill>
          <a:blip r:embed="rId2"/>
          <a:stretch>
            <a:fillRect/>
          </a:stretch>
        </p:blipFill>
        <p:spPr>
          <a:xfrm>
            <a:off x="8046841" y="1445376"/>
            <a:ext cx="2281656" cy="1369376"/>
          </a:xfrm>
          <a:prstGeom prst="rect">
            <a:avLst/>
          </a:prstGeom>
          <a:ln w="28575">
            <a:solidFill>
              <a:srgbClr val="003399"/>
            </a:solidFill>
          </a:ln>
        </p:spPr>
      </p:pic>
      <p:cxnSp>
        <p:nvCxnSpPr>
          <p:cNvPr id="3" name="Straight Connector 2">
            <a:extLst>
              <a:ext uri="{FF2B5EF4-FFF2-40B4-BE49-F238E27FC236}">
                <a16:creationId xmlns:a16="http://schemas.microsoft.com/office/drawing/2014/main" id="{520E7D08-7343-D0D6-6B45-AB85F3E3CC57}"/>
              </a:ext>
            </a:extLst>
          </p:cNvPr>
          <p:cNvCxnSpPr>
            <a:cxnSpLocks/>
          </p:cNvCxnSpPr>
          <p:nvPr/>
        </p:nvCxnSpPr>
        <p:spPr>
          <a:xfrm flipH="1" flipV="1">
            <a:off x="8673459" y="2346067"/>
            <a:ext cx="272739" cy="10264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91FFE5-636E-CCEE-4B4D-8C5D6AE040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388586">
            <a:off x="7262569" y="2969970"/>
            <a:ext cx="1292728" cy="1478718"/>
          </a:xfrm>
          <a:prstGeom prst="rect">
            <a:avLst/>
          </a:prstGeom>
        </p:spPr>
      </p:pic>
      <p:sp>
        <p:nvSpPr>
          <p:cNvPr id="6" name="TextBox 5">
            <a:extLst>
              <a:ext uri="{FF2B5EF4-FFF2-40B4-BE49-F238E27FC236}">
                <a16:creationId xmlns:a16="http://schemas.microsoft.com/office/drawing/2014/main" id="{F9FD705B-A41F-A7FF-CC8E-7FAD2493DCA6}"/>
              </a:ext>
            </a:extLst>
          </p:cNvPr>
          <p:cNvSpPr txBox="1"/>
          <p:nvPr/>
        </p:nvSpPr>
        <p:spPr>
          <a:xfrm>
            <a:off x="8202850" y="2241626"/>
            <a:ext cx="390850" cy="584775"/>
          </a:xfrm>
          <a:prstGeom prst="rect">
            <a:avLst/>
          </a:prstGeom>
          <a:noFill/>
        </p:spPr>
        <p:txBody>
          <a:bodyPr wrap="square" rtlCol="0">
            <a:spAutoFit/>
          </a:bodyPr>
          <a:lstStyle/>
          <a:p>
            <a:r>
              <a:rPr lang="en-US" sz="3200" b="1" dirty="0">
                <a:solidFill>
                  <a:schemeClr val="accent1">
                    <a:lumMod val="75000"/>
                  </a:schemeClr>
                </a:solidFill>
              </a:rPr>
              <a:t>!</a:t>
            </a:r>
          </a:p>
        </p:txBody>
      </p:sp>
      <p:sp>
        <p:nvSpPr>
          <p:cNvPr id="10" name="TextBox 9">
            <a:extLst>
              <a:ext uri="{FF2B5EF4-FFF2-40B4-BE49-F238E27FC236}">
                <a16:creationId xmlns:a16="http://schemas.microsoft.com/office/drawing/2014/main" id="{C3B95C73-3F3C-5823-19D8-40CB7D7023CD}"/>
              </a:ext>
            </a:extLst>
          </p:cNvPr>
          <p:cNvSpPr txBox="1"/>
          <p:nvPr/>
        </p:nvSpPr>
        <p:spPr>
          <a:xfrm>
            <a:off x="8678788" y="2879681"/>
            <a:ext cx="390850" cy="584775"/>
          </a:xfrm>
          <a:prstGeom prst="rect">
            <a:avLst/>
          </a:prstGeom>
          <a:noFill/>
        </p:spPr>
        <p:txBody>
          <a:bodyPr wrap="square" rtlCol="0">
            <a:spAutoFit/>
          </a:bodyPr>
          <a:lstStyle/>
          <a:p>
            <a:r>
              <a:rPr lang="en-US" sz="3200" b="1" dirty="0"/>
              <a:t>!</a:t>
            </a:r>
          </a:p>
        </p:txBody>
      </p:sp>
      <p:sp>
        <p:nvSpPr>
          <p:cNvPr id="11" name="TextBox 10">
            <a:extLst>
              <a:ext uri="{FF2B5EF4-FFF2-40B4-BE49-F238E27FC236}">
                <a16:creationId xmlns:a16="http://schemas.microsoft.com/office/drawing/2014/main" id="{1BBBC8E3-9328-862B-E1BE-9754EA6FF5C1}"/>
              </a:ext>
            </a:extLst>
          </p:cNvPr>
          <p:cNvSpPr txBox="1"/>
          <p:nvPr/>
        </p:nvSpPr>
        <p:spPr>
          <a:xfrm>
            <a:off x="7632376" y="2410781"/>
            <a:ext cx="390850" cy="1231106"/>
          </a:xfrm>
          <a:prstGeom prst="rect">
            <a:avLst/>
          </a:prstGeom>
          <a:noFill/>
        </p:spPr>
        <p:txBody>
          <a:bodyPr wrap="square" rtlCol="0">
            <a:spAutoFit/>
          </a:bodyPr>
          <a:lstStyle/>
          <a:p>
            <a:r>
              <a:rPr lang="en-US" sz="6000" b="1" dirty="0">
                <a:solidFill>
                  <a:srgbClr val="F76862"/>
                </a:solidFill>
              </a:rPr>
              <a:t>!</a:t>
            </a:r>
          </a:p>
          <a:p>
            <a:endParaRPr lang="en-US" sz="1400" dirty="0"/>
          </a:p>
        </p:txBody>
      </p:sp>
      <p:pic>
        <p:nvPicPr>
          <p:cNvPr id="12" name="Picture 11">
            <a:extLst>
              <a:ext uri="{FF2B5EF4-FFF2-40B4-BE49-F238E27FC236}">
                <a16:creationId xmlns:a16="http://schemas.microsoft.com/office/drawing/2014/main" id="{7DFEDAF7-2841-CB5A-84F8-1811DC5AC37D}"/>
              </a:ext>
            </a:extLst>
          </p:cNvPr>
          <p:cNvPicPr>
            <a:picLocks noChangeAspect="1"/>
          </p:cNvPicPr>
          <p:nvPr/>
        </p:nvPicPr>
        <p:blipFill rotWithShape="1">
          <a:blip r:embed="rId4"/>
          <a:srcRect l="59888" t="59277" r="4366" b="36775"/>
          <a:stretch/>
        </p:blipFill>
        <p:spPr>
          <a:xfrm>
            <a:off x="8029372" y="3861261"/>
            <a:ext cx="2010932" cy="253097"/>
          </a:xfrm>
          <a:prstGeom prst="rect">
            <a:avLst/>
          </a:prstGeom>
        </p:spPr>
      </p:pic>
      <p:sp>
        <p:nvSpPr>
          <p:cNvPr id="13" name="Rectangle 12">
            <a:extLst>
              <a:ext uri="{FF2B5EF4-FFF2-40B4-BE49-F238E27FC236}">
                <a16:creationId xmlns:a16="http://schemas.microsoft.com/office/drawing/2014/main" id="{A7B9C3B8-E916-CEA3-DCF4-E469BAF2B3E3}"/>
              </a:ext>
            </a:extLst>
          </p:cNvPr>
          <p:cNvSpPr/>
          <p:nvPr/>
        </p:nvSpPr>
        <p:spPr>
          <a:xfrm>
            <a:off x="6693786" y="5284541"/>
            <a:ext cx="1325866" cy="935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sz="900" dirty="0"/>
          </a:p>
        </p:txBody>
      </p:sp>
      <p:sp>
        <p:nvSpPr>
          <p:cNvPr id="14" name="Rectangle 13">
            <a:extLst>
              <a:ext uri="{FF2B5EF4-FFF2-40B4-BE49-F238E27FC236}">
                <a16:creationId xmlns:a16="http://schemas.microsoft.com/office/drawing/2014/main" id="{B89AD6BC-3339-18DD-EB67-5FF791F63831}"/>
              </a:ext>
            </a:extLst>
          </p:cNvPr>
          <p:cNvSpPr/>
          <p:nvPr/>
        </p:nvSpPr>
        <p:spPr>
          <a:xfrm>
            <a:off x="8663365" y="5271538"/>
            <a:ext cx="1227344" cy="954106"/>
          </a:xfrm>
          <a:prstGeom prst="rect">
            <a:avLst/>
          </a:prstGeom>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sz="900" dirty="0"/>
          </a:p>
        </p:txBody>
      </p:sp>
      <p:grpSp>
        <p:nvGrpSpPr>
          <p:cNvPr id="15" name="Group 14">
            <a:extLst>
              <a:ext uri="{FF2B5EF4-FFF2-40B4-BE49-F238E27FC236}">
                <a16:creationId xmlns:a16="http://schemas.microsoft.com/office/drawing/2014/main" id="{0E836653-F8F7-E18D-75C4-9E220BD35BB4}"/>
              </a:ext>
            </a:extLst>
          </p:cNvPr>
          <p:cNvGrpSpPr/>
          <p:nvPr/>
        </p:nvGrpSpPr>
        <p:grpSpPr>
          <a:xfrm>
            <a:off x="7704371" y="5368649"/>
            <a:ext cx="1274277" cy="770199"/>
            <a:chOff x="6819363" y="5477835"/>
            <a:chExt cx="1358042" cy="709930"/>
          </a:xfrm>
        </p:grpSpPr>
        <p:sp>
          <p:nvSpPr>
            <p:cNvPr id="16" name="Arrow: Left-Right 15">
              <a:extLst>
                <a:ext uri="{FF2B5EF4-FFF2-40B4-BE49-F238E27FC236}">
                  <a16:creationId xmlns:a16="http://schemas.microsoft.com/office/drawing/2014/main" id="{55EEE88A-AB70-D147-6480-FB634A25C2A4}"/>
                </a:ext>
              </a:extLst>
            </p:cNvPr>
            <p:cNvSpPr/>
            <p:nvPr/>
          </p:nvSpPr>
          <p:spPr>
            <a:xfrm>
              <a:off x="6819363" y="5477835"/>
              <a:ext cx="1358042" cy="709930"/>
            </a:xfrm>
            <a:prstGeom prst="leftRightArrow">
              <a:avLst/>
            </a:prstGeom>
            <a:solidFill>
              <a:srgbClr val="FFFFCC">
                <a:alpha val="38039"/>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tx1"/>
                </a:solidFill>
              </a:endParaRPr>
            </a:p>
          </p:txBody>
        </p:sp>
        <p:sp>
          <p:nvSpPr>
            <p:cNvPr id="17" name="TextBox 16">
              <a:extLst>
                <a:ext uri="{FF2B5EF4-FFF2-40B4-BE49-F238E27FC236}">
                  <a16:creationId xmlns:a16="http://schemas.microsoft.com/office/drawing/2014/main" id="{55C37751-55CD-CC54-DA1E-D902D9655DF0}"/>
                </a:ext>
              </a:extLst>
            </p:cNvPr>
            <p:cNvSpPr txBox="1">
              <a:spLocks noChangeArrowheads="1"/>
            </p:cNvSpPr>
            <p:nvPr/>
          </p:nvSpPr>
          <p:spPr bwMode="auto">
            <a:xfrm>
              <a:off x="6942425" y="5573628"/>
              <a:ext cx="1077305" cy="47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600"/>
                </a:lnSpc>
              </a:pPr>
              <a:r>
                <a:rPr lang="en-US" altLang="en-US" sz="900" b="1" dirty="0"/>
                <a:t>Point-and- Shoot</a:t>
              </a:r>
              <a:br>
                <a:rPr lang="en-US" altLang="en-US" sz="900" b="1" dirty="0"/>
              </a:br>
              <a:r>
                <a:rPr lang="en-US" altLang="en-US" b="1" dirty="0"/>
                <a:t>JOIN</a:t>
              </a:r>
              <a:endParaRPr lang="en-US" altLang="en-US" sz="2000" b="1" dirty="0"/>
            </a:p>
          </p:txBody>
        </p:sp>
      </p:grpSp>
      <p:sp>
        <p:nvSpPr>
          <p:cNvPr id="18" name="TextBox 17">
            <a:extLst>
              <a:ext uri="{FF2B5EF4-FFF2-40B4-BE49-F238E27FC236}">
                <a16:creationId xmlns:a16="http://schemas.microsoft.com/office/drawing/2014/main" id="{B842B1AC-1AE9-B918-EB9C-4B0CDA940DD9}"/>
              </a:ext>
            </a:extLst>
          </p:cNvPr>
          <p:cNvSpPr txBox="1"/>
          <p:nvPr/>
        </p:nvSpPr>
        <p:spPr>
          <a:xfrm>
            <a:off x="6438162" y="4968653"/>
            <a:ext cx="1779144" cy="338554"/>
          </a:xfrm>
          <a:prstGeom prst="rect">
            <a:avLst/>
          </a:prstGeom>
          <a:noFill/>
        </p:spPr>
        <p:txBody>
          <a:bodyPr wrap="square">
            <a:spAutoFit/>
          </a:bodyPr>
          <a:lstStyle/>
          <a:p>
            <a:pPr algn="ctr"/>
            <a:r>
              <a:rPr lang="en-US" sz="1600" b="1" dirty="0">
                <a:solidFill>
                  <a:srgbClr val="003399"/>
                </a:solidFill>
                <a:latin typeface="Calibri" panose="020F0502020204030204"/>
              </a:rPr>
              <a:t>HUB w. NPNs</a:t>
            </a:r>
            <a:endParaRPr lang="en-US" sz="1600" dirty="0"/>
          </a:p>
        </p:txBody>
      </p:sp>
      <p:sp>
        <p:nvSpPr>
          <p:cNvPr id="19" name="TextBox 18">
            <a:extLst>
              <a:ext uri="{FF2B5EF4-FFF2-40B4-BE49-F238E27FC236}">
                <a16:creationId xmlns:a16="http://schemas.microsoft.com/office/drawing/2014/main" id="{D4E6C905-3AD9-3002-7023-DC364314A6A1}"/>
              </a:ext>
            </a:extLst>
          </p:cNvPr>
          <p:cNvSpPr txBox="1"/>
          <p:nvPr/>
        </p:nvSpPr>
        <p:spPr>
          <a:xfrm>
            <a:off x="9897285" y="5265900"/>
            <a:ext cx="1364354" cy="954107"/>
          </a:xfrm>
          <a:prstGeom prst="rect">
            <a:avLst/>
          </a:prstGeom>
          <a:solidFill>
            <a:srgbClr val="F57976"/>
          </a:solidFill>
          <a:ln w="19050">
            <a:solidFill>
              <a:schemeClr val="tx1"/>
            </a:solidFill>
          </a:ln>
        </p:spPr>
        <p:txBody>
          <a:bodyPr wrap="square">
            <a:spAutoFit/>
          </a:bodyPr>
          <a:lstStyle/>
          <a:p>
            <a:pPr>
              <a:defRPr/>
            </a:pPr>
            <a:r>
              <a:rPr lang="en-US" sz="1400" spc="-100" dirty="0">
                <a:solidFill>
                  <a:schemeClr val="bg1"/>
                </a:solidFill>
              </a:rPr>
              <a:t>APN</a:t>
            </a:r>
            <a:r>
              <a:rPr lang="en-US" sz="1400" spc="-100" baseline="-25000" dirty="0">
                <a:solidFill>
                  <a:schemeClr val="bg1"/>
                </a:solidFill>
              </a:rPr>
              <a:t>1   </a:t>
            </a:r>
            <a:r>
              <a:rPr lang="en-US" sz="1400" spc="-100" dirty="0">
                <a:solidFill>
                  <a:schemeClr val="bg1"/>
                </a:solidFill>
              </a:rPr>
              <a:t>Attributes</a:t>
            </a:r>
            <a:r>
              <a:rPr lang="en-US" sz="1400" spc="-100" baseline="-25000" dirty="0">
                <a:solidFill>
                  <a:schemeClr val="bg1"/>
                </a:solidFill>
              </a:rPr>
              <a:t>1</a:t>
            </a:r>
            <a:r>
              <a:rPr lang="en-US" sz="1400" spc="-100" dirty="0">
                <a:solidFill>
                  <a:srgbClr val="FFFF00"/>
                </a:solidFill>
              </a:rPr>
              <a:t>  </a:t>
            </a:r>
          </a:p>
          <a:p>
            <a:pPr>
              <a:defRPr/>
            </a:pPr>
            <a:r>
              <a:rPr lang="en-US" sz="1400" spc="-100" dirty="0">
                <a:solidFill>
                  <a:schemeClr val="bg1"/>
                </a:solidFill>
              </a:rPr>
              <a:t>APN</a:t>
            </a:r>
            <a:r>
              <a:rPr lang="en-US" sz="1400" spc="-100" baseline="-25000" dirty="0">
                <a:solidFill>
                  <a:schemeClr val="bg1"/>
                </a:solidFill>
              </a:rPr>
              <a:t>2   </a:t>
            </a:r>
            <a:r>
              <a:rPr lang="en-US" sz="1400" spc="-100" dirty="0">
                <a:solidFill>
                  <a:schemeClr val="bg1"/>
                </a:solidFill>
              </a:rPr>
              <a:t>Attributes</a:t>
            </a:r>
            <a:r>
              <a:rPr lang="en-US" sz="1400" spc="-100" baseline="-25000" dirty="0">
                <a:solidFill>
                  <a:schemeClr val="bg1"/>
                </a:solidFill>
              </a:rPr>
              <a:t>2</a:t>
            </a:r>
            <a:r>
              <a:rPr lang="en-US" sz="1400" spc="-100" dirty="0">
                <a:solidFill>
                  <a:srgbClr val="FFFF00"/>
                </a:solidFill>
              </a:rPr>
              <a:t>                                 </a:t>
            </a:r>
            <a:r>
              <a:rPr lang="en-US" sz="1400" spc="-100" dirty="0">
                <a:solidFill>
                  <a:schemeClr val="bg1"/>
                </a:solidFill>
              </a:rPr>
              <a:t> </a:t>
            </a:r>
          </a:p>
          <a:p>
            <a:pPr>
              <a:defRPr/>
            </a:pPr>
            <a:r>
              <a:rPr lang="en-US" sz="1400" spc="-100" dirty="0">
                <a:solidFill>
                  <a:schemeClr val="bg1"/>
                </a:solidFill>
              </a:rPr>
              <a:t>APN</a:t>
            </a:r>
            <a:r>
              <a:rPr lang="en-US" sz="1400" spc="-100" baseline="-25000" dirty="0">
                <a:solidFill>
                  <a:schemeClr val="bg1"/>
                </a:solidFill>
              </a:rPr>
              <a:t>3   </a:t>
            </a:r>
            <a:r>
              <a:rPr lang="en-US" sz="1400" spc="-100" dirty="0">
                <a:solidFill>
                  <a:schemeClr val="bg1"/>
                </a:solidFill>
              </a:rPr>
              <a:t>Attributes</a:t>
            </a:r>
            <a:r>
              <a:rPr lang="en-US" sz="1400" spc="-100" baseline="-25000" dirty="0">
                <a:solidFill>
                  <a:schemeClr val="bg1"/>
                </a:solidFill>
              </a:rPr>
              <a:t>3</a:t>
            </a:r>
            <a:r>
              <a:rPr lang="en-US" sz="1400" spc="-100" dirty="0">
                <a:solidFill>
                  <a:srgbClr val="FFFF00"/>
                </a:solidFill>
              </a:rPr>
              <a:t>                                </a:t>
            </a:r>
            <a:r>
              <a:rPr lang="en-US" sz="1400" spc="-100" dirty="0">
                <a:solidFill>
                  <a:schemeClr val="bg1"/>
                </a:solidFill>
              </a:rPr>
              <a:t> </a:t>
            </a:r>
          </a:p>
          <a:p>
            <a:pPr>
              <a:defRPr/>
            </a:pPr>
            <a:r>
              <a:rPr lang="en-US" sz="1400" spc="-100" dirty="0">
                <a:solidFill>
                  <a:schemeClr val="bg1"/>
                </a:solidFill>
              </a:rPr>
              <a:t>APN</a:t>
            </a:r>
            <a:r>
              <a:rPr lang="en-US" sz="1400" spc="-100" baseline="-25000" dirty="0">
                <a:solidFill>
                  <a:schemeClr val="bg1"/>
                </a:solidFill>
              </a:rPr>
              <a:t>4   </a:t>
            </a:r>
            <a:r>
              <a:rPr lang="en-US" sz="1400" spc="-100" dirty="0">
                <a:solidFill>
                  <a:schemeClr val="bg1"/>
                </a:solidFill>
              </a:rPr>
              <a:t>Attributes</a:t>
            </a:r>
            <a:r>
              <a:rPr lang="en-US" sz="1400" spc="-100" baseline="-25000" dirty="0">
                <a:solidFill>
                  <a:schemeClr val="bg1"/>
                </a:solidFill>
              </a:rPr>
              <a:t>4</a:t>
            </a:r>
            <a:r>
              <a:rPr lang="en-US" sz="1400" spc="-100" dirty="0">
                <a:solidFill>
                  <a:srgbClr val="FFFF00"/>
                </a:solidFill>
              </a:rPr>
              <a:t>                                  </a:t>
            </a:r>
            <a:r>
              <a:rPr lang="en-US" sz="1400" spc="-100" dirty="0">
                <a:solidFill>
                  <a:schemeClr val="bg1"/>
                </a:solidFill>
              </a:rPr>
              <a:t> </a:t>
            </a:r>
          </a:p>
        </p:txBody>
      </p:sp>
      <p:sp>
        <p:nvSpPr>
          <p:cNvPr id="20" name="TextBox 19">
            <a:extLst>
              <a:ext uri="{FF2B5EF4-FFF2-40B4-BE49-F238E27FC236}">
                <a16:creationId xmlns:a16="http://schemas.microsoft.com/office/drawing/2014/main" id="{99425812-2310-21BA-56FE-CA5C9323A074}"/>
              </a:ext>
            </a:extLst>
          </p:cNvPr>
          <p:cNvSpPr txBox="1"/>
          <p:nvPr/>
        </p:nvSpPr>
        <p:spPr>
          <a:xfrm>
            <a:off x="8233564" y="4973387"/>
            <a:ext cx="3334729" cy="584775"/>
          </a:xfrm>
          <a:prstGeom prst="rect">
            <a:avLst/>
          </a:prstGeom>
          <a:noFill/>
        </p:spPr>
        <p:txBody>
          <a:bodyPr wrap="square">
            <a:spAutoFit/>
          </a:bodyPr>
          <a:lstStyle/>
          <a:p>
            <a:pPr algn="ctr"/>
            <a:r>
              <a:rPr lang="en-US" sz="1600" b="1" dirty="0">
                <a:solidFill>
                  <a:srgbClr val="003399"/>
                </a:solidFill>
                <a:latin typeface="Calibri" panose="020F0502020204030204"/>
              </a:rPr>
              <a:t>Database Easily Joined with Hub</a:t>
            </a:r>
          </a:p>
          <a:p>
            <a:pPr algn="ctr"/>
            <a:endParaRPr lang="en-US" sz="1600" b="1" dirty="0">
              <a:solidFill>
                <a:srgbClr val="003399"/>
              </a:solidFill>
              <a:latin typeface="Calibri" panose="020F0502020204030204"/>
            </a:endParaRPr>
          </a:p>
        </p:txBody>
      </p:sp>
      <p:sp>
        <p:nvSpPr>
          <p:cNvPr id="21" name="TextBox 20">
            <a:extLst>
              <a:ext uri="{FF2B5EF4-FFF2-40B4-BE49-F238E27FC236}">
                <a16:creationId xmlns:a16="http://schemas.microsoft.com/office/drawing/2014/main" id="{6A862B94-0230-0EF5-EC7F-DF7962EAE346}"/>
              </a:ext>
            </a:extLst>
          </p:cNvPr>
          <p:cNvSpPr txBox="1"/>
          <p:nvPr/>
        </p:nvSpPr>
        <p:spPr>
          <a:xfrm>
            <a:off x="6663375" y="962996"/>
            <a:ext cx="4478409" cy="461665"/>
          </a:xfrm>
          <a:prstGeom prst="rect">
            <a:avLst/>
          </a:prstGeom>
          <a:noFill/>
        </p:spPr>
        <p:txBody>
          <a:bodyPr wrap="square">
            <a:spAutoFit/>
          </a:bodyPr>
          <a:lstStyle/>
          <a:p>
            <a:pPr algn="ctr"/>
            <a:r>
              <a:rPr lang="en-US" sz="2400" b="1" dirty="0">
                <a:solidFill>
                  <a:srgbClr val="F56B62"/>
                </a:solidFill>
                <a:latin typeface="Calibri" panose="020F0502020204030204"/>
              </a:rPr>
              <a:t>RECORDS EASILY LINKED TO MAP</a:t>
            </a:r>
            <a:endParaRPr lang="en-US" sz="2400" dirty="0"/>
          </a:p>
        </p:txBody>
      </p:sp>
      <p:sp>
        <p:nvSpPr>
          <p:cNvPr id="22" name="TextBox 21">
            <a:extLst>
              <a:ext uri="{FF2B5EF4-FFF2-40B4-BE49-F238E27FC236}">
                <a16:creationId xmlns:a16="http://schemas.microsoft.com/office/drawing/2014/main" id="{F497EEDB-FCCB-C0F0-85CD-E625FD176F11}"/>
              </a:ext>
            </a:extLst>
          </p:cNvPr>
          <p:cNvSpPr txBox="1"/>
          <p:nvPr/>
        </p:nvSpPr>
        <p:spPr>
          <a:xfrm>
            <a:off x="6402833" y="4622696"/>
            <a:ext cx="4908711" cy="461665"/>
          </a:xfrm>
          <a:prstGeom prst="rect">
            <a:avLst/>
          </a:prstGeom>
          <a:noFill/>
        </p:spPr>
        <p:txBody>
          <a:bodyPr wrap="square">
            <a:spAutoFit/>
          </a:bodyPr>
          <a:lstStyle/>
          <a:p>
            <a:pPr algn="ctr"/>
            <a:r>
              <a:rPr lang="en-US" sz="2400" b="1" dirty="0">
                <a:solidFill>
                  <a:srgbClr val="F56B62"/>
                </a:solidFill>
                <a:latin typeface="Calibri" panose="020F0502020204030204"/>
              </a:rPr>
              <a:t>EASILY COMBINED</a:t>
            </a:r>
            <a:r>
              <a:rPr lang="en-US" sz="2400" b="1" dirty="0">
                <a:solidFill>
                  <a:srgbClr val="F56B62"/>
                </a:solidFill>
              </a:rPr>
              <a:t> DATABASES </a:t>
            </a:r>
            <a:endParaRPr lang="en-US" sz="2400" dirty="0"/>
          </a:p>
        </p:txBody>
      </p:sp>
      <p:cxnSp>
        <p:nvCxnSpPr>
          <p:cNvPr id="23" name="Straight Connector 22">
            <a:extLst>
              <a:ext uri="{FF2B5EF4-FFF2-40B4-BE49-F238E27FC236}">
                <a16:creationId xmlns:a16="http://schemas.microsoft.com/office/drawing/2014/main" id="{F35B29A3-507B-58F9-B69B-43D4F4CEBC5C}"/>
              </a:ext>
            </a:extLst>
          </p:cNvPr>
          <p:cNvCxnSpPr>
            <a:cxnSpLocks/>
          </p:cNvCxnSpPr>
          <p:nvPr/>
        </p:nvCxnSpPr>
        <p:spPr>
          <a:xfrm flipH="1">
            <a:off x="8690452" y="2011809"/>
            <a:ext cx="333475" cy="3342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FAC3273-D376-85A6-1255-B4B3AC7E87E7}"/>
              </a:ext>
            </a:extLst>
          </p:cNvPr>
          <p:cNvCxnSpPr>
            <a:cxnSpLocks/>
          </p:cNvCxnSpPr>
          <p:nvPr/>
        </p:nvCxnSpPr>
        <p:spPr>
          <a:xfrm flipH="1" flipV="1">
            <a:off x="9012114" y="2005784"/>
            <a:ext cx="242174" cy="1001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E7B130-3D37-ABFD-ACF4-ACA81428B4AE}"/>
              </a:ext>
            </a:extLst>
          </p:cNvPr>
          <p:cNvCxnSpPr>
            <a:cxnSpLocks/>
          </p:cNvCxnSpPr>
          <p:nvPr/>
        </p:nvCxnSpPr>
        <p:spPr>
          <a:xfrm flipH="1">
            <a:off x="8918329" y="2101594"/>
            <a:ext cx="321311" cy="36618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5FA7991-51B9-389B-3A28-F02984FCEEC8}"/>
              </a:ext>
            </a:extLst>
          </p:cNvPr>
          <p:cNvPicPr>
            <a:picLocks noChangeAspect="1"/>
          </p:cNvPicPr>
          <p:nvPr/>
        </p:nvPicPr>
        <p:blipFill rotWithShape="1">
          <a:blip r:embed="rId4"/>
          <a:srcRect l="59888" t="59277" r="4366" b="36775"/>
          <a:stretch/>
        </p:blipFill>
        <p:spPr>
          <a:xfrm>
            <a:off x="9012114" y="2173956"/>
            <a:ext cx="2010932" cy="253097"/>
          </a:xfrm>
          <a:prstGeom prst="rect">
            <a:avLst/>
          </a:prstGeom>
        </p:spPr>
      </p:pic>
      <p:sp>
        <p:nvSpPr>
          <p:cNvPr id="27" name="Arrow: Right 26">
            <a:extLst>
              <a:ext uri="{FF2B5EF4-FFF2-40B4-BE49-F238E27FC236}">
                <a16:creationId xmlns:a16="http://schemas.microsoft.com/office/drawing/2014/main" id="{47FA74B5-1580-883C-640E-FBFD0111FEEF}"/>
              </a:ext>
            </a:extLst>
          </p:cNvPr>
          <p:cNvSpPr/>
          <p:nvPr/>
        </p:nvSpPr>
        <p:spPr>
          <a:xfrm rot="18054938">
            <a:off x="7717160" y="2772984"/>
            <a:ext cx="1546208" cy="42355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8" name="Rectangle 27">
            <a:extLst>
              <a:ext uri="{FF2B5EF4-FFF2-40B4-BE49-F238E27FC236}">
                <a16:creationId xmlns:a16="http://schemas.microsoft.com/office/drawing/2014/main" id="{A933C6BA-1486-5317-D24C-7CBC80562106}"/>
              </a:ext>
            </a:extLst>
          </p:cNvPr>
          <p:cNvSpPr/>
          <p:nvPr/>
        </p:nvSpPr>
        <p:spPr>
          <a:xfrm>
            <a:off x="7417458" y="3379051"/>
            <a:ext cx="765145" cy="366455"/>
          </a:xfrm>
          <a:prstGeom prst="rect">
            <a:avLst/>
          </a:prstGeom>
          <a:solidFill>
            <a:srgbClr val="00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Calibri" panose="020F0502020204030204"/>
              </a:rPr>
              <a:t>Nongraphic </a:t>
            </a:r>
            <a:br>
              <a:rPr lang="en-US" sz="900" b="1" dirty="0">
                <a:solidFill>
                  <a:schemeClr val="bg1"/>
                </a:solidFill>
                <a:latin typeface="Calibri" panose="020F0502020204030204"/>
              </a:rPr>
            </a:br>
            <a:r>
              <a:rPr lang="en-US" sz="900" b="1" dirty="0">
                <a:solidFill>
                  <a:schemeClr val="bg1"/>
                </a:solidFill>
                <a:latin typeface="Calibri" panose="020F0502020204030204"/>
              </a:rPr>
              <a:t>Record</a:t>
            </a:r>
            <a:endParaRPr lang="en-US" sz="900" b="1" dirty="0">
              <a:solidFill>
                <a:schemeClr val="bg1"/>
              </a:solidFill>
            </a:endParaRPr>
          </a:p>
        </p:txBody>
      </p:sp>
      <p:sp>
        <p:nvSpPr>
          <p:cNvPr id="29" name="TextBox 28">
            <a:extLst>
              <a:ext uri="{FF2B5EF4-FFF2-40B4-BE49-F238E27FC236}">
                <a16:creationId xmlns:a16="http://schemas.microsoft.com/office/drawing/2014/main" id="{081FE55E-66F2-23A1-3C11-2E4BEBD8B75D}"/>
              </a:ext>
            </a:extLst>
          </p:cNvPr>
          <p:cNvSpPr txBox="1"/>
          <p:nvPr/>
        </p:nvSpPr>
        <p:spPr>
          <a:xfrm>
            <a:off x="8132087" y="2671456"/>
            <a:ext cx="530868" cy="923330"/>
          </a:xfrm>
          <a:prstGeom prst="rect">
            <a:avLst/>
          </a:prstGeom>
          <a:noFill/>
        </p:spPr>
        <p:txBody>
          <a:bodyPr wrap="square">
            <a:spAutoFit/>
          </a:bodyPr>
          <a:lstStyle/>
          <a:p>
            <a:r>
              <a:rPr lang="en-US" sz="5400" b="1" dirty="0">
                <a:solidFill>
                  <a:srgbClr val="00B050"/>
                </a:solidFill>
              </a:rPr>
              <a:t>!</a:t>
            </a:r>
            <a:endParaRPr lang="en-US" sz="5400" dirty="0">
              <a:solidFill>
                <a:srgbClr val="00B050"/>
              </a:solidFill>
            </a:endParaRPr>
          </a:p>
        </p:txBody>
      </p:sp>
      <p:sp>
        <p:nvSpPr>
          <p:cNvPr id="30" name="TextBox 29">
            <a:extLst>
              <a:ext uri="{FF2B5EF4-FFF2-40B4-BE49-F238E27FC236}">
                <a16:creationId xmlns:a16="http://schemas.microsoft.com/office/drawing/2014/main" id="{2043C258-4E9A-11AA-9387-6B2F52D326CE}"/>
              </a:ext>
            </a:extLst>
          </p:cNvPr>
          <p:cNvSpPr txBox="1"/>
          <p:nvPr/>
        </p:nvSpPr>
        <p:spPr bwMode="auto">
          <a:xfrm>
            <a:off x="8693503" y="5235746"/>
            <a:ext cx="1274276" cy="954107"/>
          </a:xfrm>
          <a:prstGeom prst="rect">
            <a:avLst/>
          </a:prstGeom>
          <a:noFill/>
        </p:spPr>
        <p:txBody>
          <a:bodyPr wrap="square">
            <a:spAutoFit/>
          </a:bodyPr>
          <a:lstStyle/>
          <a:p>
            <a:pPr>
              <a:defRPr/>
            </a:pPr>
            <a:r>
              <a:rPr lang="en-US" sz="1400" spc="-100" dirty="0">
                <a:solidFill>
                  <a:srgbClr val="FFFF00"/>
                </a:solidFill>
              </a:rPr>
              <a:t>OPN</a:t>
            </a:r>
            <a:r>
              <a:rPr lang="en-US" sz="1400" spc="-100" baseline="-25000" dirty="0">
                <a:solidFill>
                  <a:srgbClr val="FFFF00"/>
                </a:solidFill>
              </a:rPr>
              <a:t>1</a:t>
            </a:r>
            <a:r>
              <a:rPr lang="en-US" sz="1400" spc="-100" dirty="0">
                <a:solidFill>
                  <a:schemeClr val="bg1"/>
                </a:solidFill>
              </a:rPr>
              <a:t> Attributes</a:t>
            </a:r>
            <a:r>
              <a:rPr lang="en-US" sz="1400" spc="-100" baseline="-25000" dirty="0">
                <a:solidFill>
                  <a:schemeClr val="bg1"/>
                </a:solidFill>
              </a:rPr>
              <a:t>1</a:t>
            </a:r>
            <a:r>
              <a:rPr lang="en-US" sz="1400" spc="-100" dirty="0">
                <a:solidFill>
                  <a:schemeClr val="bg1"/>
                </a:solidFill>
              </a:rPr>
              <a:t> </a:t>
            </a:r>
            <a:endParaRPr lang="en-US" sz="1400" spc="-100" baseline="-25000" dirty="0">
              <a:solidFill>
                <a:schemeClr val="bg1"/>
              </a:solidFill>
            </a:endParaRPr>
          </a:p>
          <a:p>
            <a:pPr>
              <a:defRPr/>
            </a:pPr>
            <a:r>
              <a:rPr lang="en-US" sz="1400" spc="-100" dirty="0">
                <a:solidFill>
                  <a:srgbClr val="FFFF00"/>
                </a:solidFill>
              </a:rPr>
              <a:t>OPN</a:t>
            </a:r>
            <a:r>
              <a:rPr lang="en-US" sz="1400" spc="-100" baseline="-25000" dirty="0">
                <a:solidFill>
                  <a:srgbClr val="FFFF00"/>
                </a:solidFill>
              </a:rPr>
              <a:t>2</a:t>
            </a:r>
            <a:r>
              <a:rPr lang="en-US" sz="1400" spc="-100" dirty="0">
                <a:solidFill>
                  <a:schemeClr val="bg1"/>
                </a:solidFill>
              </a:rPr>
              <a:t> Attributes</a:t>
            </a:r>
            <a:r>
              <a:rPr lang="en-US" sz="1400" spc="-100" baseline="-25000" dirty="0">
                <a:solidFill>
                  <a:schemeClr val="bg1"/>
                </a:solidFill>
              </a:rPr>
              <a:t>1</a:t>
            </a:r>
            <a:r>
              <a:rPr lang="en-US" sz="1400" spc="-100" dirty="0">
                <a:solidFill>
                  <a:schemeClr val="bg1"/>
                </a:solidFill>
              </a:rPr>
              <a:t> </a:t>
            </a:r>
            <a:endParaRPr lang="en-US" sz="1400" spc="-100" baseline="-25000" dirty="0">
              <a:solidFill>
                <a:schemeClr val="bg1"/>
              </a:solidFill>
            </a:endParaRPr>
          </a:p>
          <a:p>
            <a:pPr>
              <a:defRPr/>
            </a:pPr>
            <a:r>
              <a:rPr lang="en-US" sz="1400" spc="-100" dirty="0">
                <a:solidFill>
                  <a:srgbClr val="FFFF00"/>
                </a:solidFill>
              </a:rPr>
              <a:t>OPN</a:t>
            </a:r>
            <a:r>
              <a:rPr lang="en-US" sz="1400" spc="-100" baseline="-25000" dirty="0">
                <a:solidFill>
                  <a:srgbClr val="FFFF00"/>
                </a:solidFill>
              </a:rPr>
              <a:t>3</a:t>
            </a:r>
            <a:r>
              <a:rPr lang="en-US" sz="1400" spc="-100" dirty="0">
                <a:solidFill>
                  <a:schemeClr val="bg1"/>
                </a:solidFill>
              </a:rPr>
              <a:t> Attributes</a:t>
            </a:r>
            <a:r>
              <a:rPr lang="en-US" sz="1400" spc="-100" baseline="-25000" dirty="0">
                <a:solidFill>
                  <a:schemeClr val="bg1"/>
                </a:solidFill>
              </a:rPr>
              <a:t>1</a:t>
            </a:r>
            <a:r>
              <a:rPr lang="en-US" sz="1400" spc="-100" dirty="0">
                <a:solidFill>
                  <a:schemeClr val="bg1"/>
                </a:solidFill>
              </a:rPr>
              <a:t> </a:t>
            </a:r>
            <a:endParaRPr lang="en-US" sz="1400" spc="-100" baseline="-25000" dirty="0">
              <a:solidFill>
                <a:schemeClr val="bg1"/>
              </a:solidFill>
            </a:endParaRPr>
          </a:p>
          <a:p>
            <a:pPr>
              <a:defRPr/>
            </a:pPr>
            <a:r>
              <a:rPr lang="en-US" sz="1400" spc="-100" dirty="0">
                <a:solidFill>
                  <a:srgbClr val="FFFF00"/>
                </a:solidFill>
              </a:rPr>
              <a:t>PN</a:t>
            </a:r>
            <a:r>
              <a:rPr lang="en-US" sz="1400" spc="-100" baseline="-25000" dirty="0">
                <a:solidFill>
                  <a:srgbClr val="FFFF00"/>
                </a:solidFill>
              </a:rPr>
              <a:t>4</a:t>
            </a:r>
            <a:r>
              <a:rPr lang="en-US" sz="1400" spc="-100" dirty="0">
                <a:solidFill>
                  <a:schemeClr val="bg1"/>
                </a:solidFill>
              </a:rPr>
              <a:t> Attributes</a:t>
            </a:r>
            <a:r>
              <a:rPr lang="en-US" sz="1400" spc="-100" baseline="-25000" dirty="0">
                <a:solidFill>
                  <a:schemeClr val="bg1"/>
                </a:solidFill>
              </a:rPr>
              <a:t>1</a:t>
            </a:r>
            <a:endParaRPr lang="en-US" sz="1050" spc="-100" dirty="0">
              <a:solidFill>
                <a:schemeClr val="bg1"/>
              </a:solidFill>
            </a:endParaRPr>
          </a:p>
        </p:txBody>
      </p:sp>
      <p:sp>
        <p:nvSpPr>
          <p:cNvPr id="31" name="TextBox 30">
            <a:extLst>
              <a:ext uri="{FF2B5EF4-FFF2-40B4-BE49-F238E27FC236}">
                <a16:creationId xmlns:a16="http://schemas.microsoft.com/office/drawing/2014/main" id="{65B11858-934E-41BE-4248-0C0350CEBD14}"/>
              </a:ext>
            </a:extLst>
          </p:cNvPr>
          <p:cNvSpPr txBox="1"/>
          <p:nvPr/>
        </p:nvSpPr>
        <p:spPr bwMode="auto">
          <a:xfrm>
            <a:off x="6668763" y="5261996"/>
            <a:ext cx="1274276" cy="954107"/>
          </a:xfrm>
          <a:prstGeom prst="rect">
            <a:avLst/>
          </a:prstGeom>
          <a:noFill/>
        </p:spPr>
        <p:txBody>
          <a:bodyPr wrap="square">
            <a:spAutoFit/>
          </a:bodyPr>
          <a:lstStyle/>
          <a:p>
            <a:pPr>
              <a:defRPr/>
            </a:pPr>
            <a:r>
              <a:rPr lang="en-US" sz="1400" spc="-100" dirty="0">
                <a:solidFill>
                  <a:schemeClr val="bg1"/>
                </a:solidFill>
              </a:rPr>
              <a:t>Attributes</a:t>
            </a:r>
            <a:r>
              <a:rPr lang="en-US" sz="1400" spc="-100" baseline="-25000" dirty="0">
                <a:solidFill>
                  <a:schemeClr val="bg1"/>
                </a:solidFill>
              </a:rPr>
              <a:t>1</a:t>
            </a:r>
            <a:r>
              <a:rPr lang="en-US" sz="1400" spc="-100" dirty="0">
                <a:solidFill>
                  <a:schemeClr val="bg1"/>
                </a:solidFill>
              </a:rPr>
              <a:t> </a:t>
            </a:r>
            <a:r>
              <a:rPr lang="en-US" sz="1400" spc="-100" dirty="0">
                <a:solidFill>
                  <a:srgbClr val="FFFF00"/>
                </a:solidFill>
              </a:rPr>
              <a:t>OPN</a:t>
            </a:r>
            <a:r>
              <a:rPr lang="en-US" sz="1400" spc="-100" baseline="-25000" dirty="0">
                <a:solidFill>
                  <a:srgbClr val="FFFF00"/>
                </a:solidFill>
              </a:rPr>
              <a:t>1</a:t>
            </a:r>
            <a:r>
              <a:rPr lang="en-US" sz="1400" spc="-100" dirty="0">
                <a:solidFill>
                  <a:schemeClr val="bg1"/>
                </a:solidFill>
              </a:rPr>
              <a:t> </a:t>
            </a:r>
            <a:endParaRPr lang="en-US" sz="1400" spc="-100" baseline="-25000" dirty="0">
              <a:solidFill>
                <a:schemeClr val="bg1"/>
              </a:solidFill>
            </a:endParaRPr>
          </a:p>
          <a:p>
            <a:pPr>
              <a:defRPr/>
            </a:pPr>
            <a:r>
              <a:rPr lang="en-US" sz="1400" spc="-100" dirty="0">
                <a:solidFill>
                  <a:schemeClr val="bg1"/>
                </a:solidFill>
              </a:rPr>
              <a:t>Attributes</a:t>
            </a:r>
            <a:r>
              <a:rPr lang="en-US" sz="1400" spc="-100" baseline="-25000" dirty="0">
                <a:solidFill>
                  <a:schemeClr val="bg1"/>
                </a:solidFill>
              </a:rPr>
              <a:t>2</a:t>
            </a:r>
            <a:r>
              <a:rPr lang="en-US" sz="1400" spc="-100" dirty="0">
                <a:solidFill>
                  <a:schemeClr val="bg1"/>
                </a:solidFill>
              </a:rPr>
              <a:t> </a:t>
            </a:r>
            <a:r>
              <a:rPr lang="en-US" sz="1400" spc="-100" dirty="0">
                <a:solidFill>
                  <a:srgbClr val="FFFF00"/>
                </a:solidFill>
              </a:rPr>
              <a:t>OPN</a:t>
            </a:r>
            <a:r>
              <a:rPr lang="en-US" sz="1400" spc="-100" baseline="-25000" dirty="0">
                <a:solidFill>
                  <a:srgbClr val="FFFF00"/>
                </a:solidFill>
              </a:rPr>
              <a:t>2</a:t>
            </a:r>
            <a:endParaRPr lang="en-US" sz="1400" spc="-100" baseline="-25000" dirty="0">
              <a:solidFill>
                <a:schemeClr val="bg1"/>
              </a:solidFill>
            </a:endParaRPr>
          </a:p>
          <a:p>
            <a:pPr>
              <a:defRPr/>
            </a:pPr>
            <a:r>
              <a:rPr lang="en-US" sz="1400" spc="-100" dirty="0">
                <a:solidFill>
                  <a:schemeClr val="bg1"/>
                </a:solidFill>
              </a:rPr>
              <a:t>Attributes</a:t>
            </a:r>
            <a:r>
              <a:rPr lang="en-US" sz="1400" spc="-100" baseline="-25000" dirty="0">
                <a:solidFill>
                  <a:schemeClr val="bg1"/>
                </a:solidFill>
              </a:rPr>
              <a:t>3</a:t>
            </a:r>
            <a:r>
              <a:rPr lang="en-US" sz="1400" spc="-100" dirty="0">
                <a:solidFill>
                  <a:schemeClr val="bg1"/>
                </a:solidFill>
              </a:rPr>
              <a:t> </a:t>
            </a:r>
            <a:r>
              <a:rPr lang="en-US" sz="1400" spc="-100" dirty="0">
                <a:solidFill>
                  <a:srgbClr val="FFFF00"/>
                </a:solidFill>
              </a:rPr>
              <a:t>OPN</a:t>
            </a:r>
            <a:r>
              <a:rPr lang="en-US" sz="1400" spc="-100" baseline="-25000" dirty="0">
                <a:solidFill>
                  <a:srgbClr val="FFFF00"/>
                </a:solidFill>
              </a:rPr>
              <a:t>3</a:t>
            </a:r>
            <a:r>
              <a:rPr lang="en-US" sz="1400" spc="-100" dirty="0">
                <a:solidFill>
                  <a:schemeClr val="bg1"/>
                </a:solidFill>
              </a:rPr>
              <a:t> </a:t>
            </a:r>
            <a:endParaRPr lang="en-US" sz="1400" spc="-100" baseline="-25000" dirty="0">
              <a:solidFill>
                <a:schemeClr val="bg1"/>
              </a:solidFill>
            </a:endParaRPr>
          </a:p>
          <a:p>
            <a:pPr>
              <a:defRPr/>
            </a:pPr>
            <a:r>
              <a:rPr lang="en-US" sz="1400" spc="-100" dirty="0">
                <a:solidFill>
                  <a:schemeClr val="bg1"/>
                </a:solidFill>
              </a:rPr>
              <a:t>Attributes</a:t>
            </a:r>
            <a:r>
              <a:rPr lang="en-US" sz="1400" spc="-100" baseline="-25000" dirty="0">
                <a:solidFill>
                  <a:schemeClr val="bg1"/>
                </a:solidFill>
              </a:rPr>
              <a:t>4</a:t>
            </a:r>
            <a:r>
              <a:rPr lang="en-US" sz="1400" spc="-100" dirty="0">
                <a:solidFill>
                  <a:srgbClr val="FFFF00"/>
                </a:solidFill>
              </a:rPr>
              <a:t> OPN</a:t>
            </a:r>
            <a:r>
              <a:rPr lang="en-US" sz="1400" spc="-100" baseline="-25000" dirty="0">
                <a:solidFill>
                  <a:srgbClr val="FFFF00"/>
                </a:solidFill>
              </a:rPr>
              <a:t>4</a:t>
            </a:r>
            <a:endParaRPr lang="en-US" sz="1050" spc="-100" dirty="0">
              <a:solidFill>
                <a:schemeClr val="bg1"/>
              </a:solidFill>
            </a:endParaRPr>
          </a:p>
        </p:txBody>
      </p:sp>
      <p:sp>
        <p:nvSpPr>
          <p:cNvPr id="5" name="TextBox 4">
            <a:extLst>
              <a:ext uri="{FF2B5EF4-FFF2-40B4-BE49-F238E27FC236}">
                <a16:creationId xmlns:a16="http://schemas.microsoft.com/office/drawing/2014/main" id="{E1EB2E2A-2644-CF68-891F-D379C25DA42C}"/>
              </a:ext>
            </a:extLst>
          </p:cNvPr>
          <p:cNvSpPr txBox="1"/>
          <p:nvPr/>
        </p:nvSpPr>
        <p:spPr>
          <a:xfrm>
            <a:off x="8978648" y="2391381"/>
            <a:ext cx="1003095" cy="276999"/>
          </a:xfrm>
          <a:prstGeom prst="rect">
            <a:avLst/>
          </a:prstGeom>
          <a:noFill/>
        </p:spPr>
        <p:txBody>
          <a:bodyPr wrap="none" rtlCol="0">
            <a:spAutoFit/>
          </a:bodyPr>
          <a:lstStyle/>
          <a:p>
            <a:r>
              <a:rPr lang="en-US" sz="1200" b="1" dirty="0">
                <a:solidFill>
                  <a:srgbClr val="0E3E9F"/>
                </a:solidFill>
              </a:rPr>
              <a:t>PLUS CODE</a:t>
            </a:r>
          </a:p>
        </p:txBody>
      </p:sp>
      <p:sp>
        <p:nvSpPr>
          <p:cNvPr id="7" name="TextBox 6">
            <a:extLst>
              <a:ext uri="{FF2B5EF4-FFF2-40B4-BE49-F238E27FC236}">
                <a16:creationId xmlns:a16="http://schemas.microsoft.com/office/drawing/2014/main" id="{747480E4-55DB-0A3C-A814-BDA71D5625BB}"/>
              </a:ext>
            </a:extLst>
          </p:cNvPr>
          <p:cNvSpPr txBox="1"/>
          <p:nvPr/>
        </p:nvSpPr>
        <p:spPr>
          <a:xfrm>
            <a:off x="10179952" y="2413885"/>
            <a:ext cx="1878912" cy="276999"/>
          </a:xfrm>
          <a:prstGeom prst="rect">
            <a:avLst/>
          </a:prstGeom>
          <a:noFill/>
        </p:spPr>
        <p:txBody>
          <a:bodyPr wrap="none" rtlCol="0">
            <a:spAutoFit/>
          </a:bodyPr>
          <a:lstStyle/>
          <a:p>
            <a:r>
              <a:rPr lang="en-US" sz="1200" b="1" dirty="0">
                <a:solidFill>
                  <a:srgbClr val="0E3E9F"/>
                </a:solidFill>
              </a:rPr>
              <a:t>PID [Property Record ID]</a:t>
            </a:r>
          </a:p>
        </p:txBody>
      </p:sp>
    </p:spTree>
    <p:extLst>
      <p:ext uri="{BB962C8B-B14F-4D97-AF65-F5344CB8AC3E}">
        <p14:creationId xmlns:p14="http://schemas.microsoft.com/office/powerpoint/2010/main" val="400001484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054B7-5FB0-12CB-1A8E-940203B793E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4AE929B-C368-3C78-37A3-2B857530C2B3}"/>
              </a:ext>
            </a:extLst>
          </p:cNvPr>
          <p:cNvSpPr txBox="1"/>
          <p:nvPr/>
        </p:nvSpPr>
        <p:spPr>
          <a:xfrm>
            <a:off x="2908" y="75622"/>
            <a:ext cx="10561405" cy="523220"/>
          </a:xfrm>
          <a:prstGeom prst="rect">
            <a:avLst/>
          </a:prstGeom>
          <a:noFill/>
        </p:spPr>
        <p:txBody>
          <a:bodyPr wrap="square">
            <a:spAutoFit/>
          </a:bodyPr>
          <a:lstStyle/>
          <a:p>
            <a:r>
              <a:rPr lang="en-US" sz="2800" b="1" spc="-100" dirty="0">
                <a:solidFill>
                  <a:srgbClr val="2D3B68"/>
                </a:solidFill>
                <a:latin typeface="Arial Black" panose="020B0A04020102020204" pitchFamily="34" charset="0"/>
              </a:rPr>
              <a:t>HOW IT WORKS</a:t>
            </a:r>
          </a:p>
        </p:txBody>
      </p:sp>
      <p:sp>
        <p:nvSpPr>
          <p:cNvPr id="11" name="TextBox 10">
            <a:extLst>
              <a:ext uri="{FF2B5EF4-FFF2-40B4-BE49-F238E27FC236}">
                <a16:creationId xmlns:a16="http://schemas.microsoft.com/office/drawing/2014/main" id="{A03561DD-3C3A-83C7-FCF6-393BF6FF48B9}"/>
              </a:ext>
            </a:extLst>
          </p:cNvPr>
          <p:cNvSpPr txBox="1"/>
          <p:nvPr/>
        </p:nvSpPr>
        <p:spPr>
          <a:xfrm>
            <a:off x="157098" y="992114"/>
            <a:ext cx="3589879" cy="1200329"/>
          </a:xfrm>
          <a:prstGeom prst="rect">
            <a:avLst/>
          </a:prstGeom>
          <a:noFill/>
        </p:spPr>
        <p:txBody>
          <a:bodyPr wrap="square">
            <a:spAutoFit/>
          </a:bodyPr>
          <a:lstStyle/>
          <a:p>
            <a:r>
              <a:rPr lang="en-US" sz="3600" b="1" dirty="0">
                <a:solidFill>
                  <a:srgbClr val="FA6868"/>
                </a:solidFill>
              </a:rPr>
              <a:t>OPN </a:t>
            </a:r>
          </a:p>
          <a:p>
            <a:r>
              <a:rPr lang="en-US" sz="3600" b="1" dirty="0">
                <a:solidFill>
                  <a:srgbClr val="FA6868"/>
                </a:solidFill>
              </a:rPr>
              <a:t>ARCHETECTURE</a:t>
            </a:r>
            <a:endParaRPr lang="en-US" sz="3600" dirty="0">
              <a:solidFill>
                <a:srgbClr val="FA6868"/>
              </a:solidFill>
            </a:endParaRPr>
          </a:p>
        </p:txBody>
      </p:sp>
      <p:grpSp>
        <p:nvGrpSpPr>
          <p:cNvPr id="3" name="Group 2">
            <a:extLst>
              <a:ext uri="{FF2B5EF4-FFF2-40B4-BE49-F238E27FC236}">
                <a16:creationId xmlns:a16="http://schemas.microsoft.com/office/drawing/2014/main" id="{38A9ED62-1781-A14D-D44F-6925CD1EBFE9}"/>
              </a:ext>
            </a:extLst>
          </p:cNvPr>
          <p:cNvGrpSpPr/>
          <p:nvPr/>
        </p:nvGrpSpPr>
        <p:grpSpPr>
          <a:xfrm>
            <a:off x="3746977" y="1143000"/>
            <a:ext cx="7055088" cy="4563039"/>
            <a:chOff x="5223509" y="1488170"/>
            <a:chExt cx="11464290" cy="7310660"/>
          </a:xfrm>
        </p:grpSpPr>
        <p:pic>
          <p:nvPicPr>
            <p:cNvPr id="6" name="Picture 5">
              <a:extLst>
                <a:ext uri="{FF2B5EF4-FFF2-40B4-BE49-F238E27FC236}">
                  <a16:creationId xmlns:a16="http://schemas.microsoft.com/office/drawing/2014/main" id="{904A4D1D-4D7F-FCFB-EC56-1FBBF59FA4B4}"/>
                </a:ext>
              </a:extLst>
            </p:cNvPr>
            <p:cNvPicPr>
              <a:picLocks noChangeAspect="1"/>
            </p:cNvPicPr>
            <p:nvPr/>
          </p:nvPicPr>
          <p:blipFill>
            <a:blip r:embed="rId2"/>
            <a:stretch>
              <a:fillRect/>
            </a:stretch>
          </p:blipFill>
          <p:spPr>
            <a:xfrm>
              <a:off x="5223509" y="1488170"/>
              <a:ext cx="11464290" cy="7310660"/>
            </a:xfrm>
            <a:prstGeom prst="rect">
              <a:avLst/>
            </a:prstGeom>
          </p:spPr>
        </p:pic>
        <p:sp>
          <p:nvSpPr>
            <p:cNvPr id="2" name="TextBox 1">
              <a:extLst>
                <a:ext uri="{FF2B5EF4-FFF2-40B4-BE49-F238E27FC236}">
                  <a16:creationId xmlns:a16="http://schemas.microsoft.com/office/drawing/2014/main" id="{B0817E46-4359-1617-A230-6505879D183D}"/>
                </a:ext>
              </a:extLst>
            </p:cNvPr>
            <p:cNvSpPr txBox="1"/>
            <p:nvPr/>
          </p:nvSpPr>
          <p:spPr>
            <a:xfrm>
              <a:off x="9795511" y="2190751"/>
              <a:ext cx="423675" cy="630846"/>
            </a:xfrm>
            <a:prstGeom prst="rect">
              <a:avLst/>
            </a:prstGeom>
            <a:noFill/>
          </p:spPr>
          <p:txBody>
            <a:bodyPr wrap="none" rtlCol="0">
              <a:spAutoFit/>
            </a:bodyPr>
            <a:lstStyle/>
            <a:p>
              <a:r>
                <a:rPr lang="en-US" sz="2133" b="1" dirty="0">
                  <a:solidFill>
                    <a:srgbClr val="003399"/>
                  </a:solidFill>
                </a:rPr>
                <a:t>t</a:t>
              </a:r>
            </a:p>
          </p:txBody>
        </p:sp>
      </p:grpSp>
    </p:spTree>
    <p:extLst>
      <p:ext uri="{BB962C8B-B14F-4D97-AF65-F5344CB8AC3E}">
        <p14:creationId xmlns:p14="http://schemas.microsoft.com/office/powerpoint/2010/main" val="143547090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791FA-DA82-6DB5-07FF-B8CD843D71F2}"/>
              </a:ext>
            </a:extLst>
          </p:cNvPr>
          <p:cNvSpPr txBox="1"/>
          <p:nvPr/>
        </p:nvSpPr>
        <p:spPr>
          <a:xfrm>
            <a:off x="2908" y="75622"/>
            <a:ext cx="10561405" cy="523220"/>
          </a:xfrm>
          <a:prstGeom prst="rect">
            <a:avLst/>
          </a:prstGeom>
          <a:noFill/>
        </p:spPr>
        <p:txBody>
          <a:bodyPr wrap="square">
            <a:spAutoFit/>
          </a:bodyPr>
          <a:lstStyle/>
          <a:p>
            <a:r>
              <a:rPr lang="en-US" sz="2800" b="1" spc="-100" dirty="0">
                <a:solidFill>
                  <a:srgbClr val="2D3B68"/>
                </a:solidFill>
                <a:latin typeface="Arial Black" panose="020B0A04020102020204" pitchFamily="34" charset="0"/>
              </a:rPr>
              <a:t>HOW IT WORKS</a:t>
            </a:r>
          </a:p>
        </p:txBody>
      </p:sp>
      <p:sp>
        <p:nvSpPr>
          <p:cNvPr id="8" name="TextBox 7">
            <a:extLst>
              <a:ext uri="{FF2B5EF4-FFF2-40B4-BE49-F238E27FC236}">
                <a16:creationId xmlns:a16="http://schemas.microsoft.com/office/drawing/2014/main" id="{37D1509C-F7DB-538A-3EE7-25DF92F49592}"/>
              </a:ext>
            </a:extLst>
          </p:cNvPr>
          <p:cNvSpPr txBox="1"/>
          <p:nvPr/>
        </p:nvSpPr>
        <p:spPr>
          <a:xfrm>
            <a:off x="777859" y="2118962"/>
            <a:ext cx="3880004" cy="3400931"/>
          </a:xfrm>
          <a:prstGeom prst="rect">
            <a:avLst/>
          </a:prstGeom>
          <a:noFill/>
        </p:spPr>
        <p:txBody>
          <a:bodyPr wrap="square">
            <a:spAutoFit/>
          </a:bodyPr>
          <a:lstStyle/>
          <a:p>
            <a:pPr defTabSz="914446" eaLnBrk="0" fontAlgn="base" hangingPunct="0">
              <a:spcBef>
                <a:spcPct val="0"/>
              </a:spcBef>
              <a:spcAft>
                <a:spcPct val="0"/>
              </a:spcAft>
            </a:pPr>
            <a:r>
              <a:rPr lang="en-US" altLang="en-US" sz="1600" b="1" dirty="0">
                <a:solidFill>
                  <a:srgbClr val="003399"/>
                </a:solidFill>
                <a:latin typeface="Aptos" panose="020B0004020202020204" pitchFamily="34" charset="0"/>
                <a:ea typeface="Aptos" panose="020B0004020202020204" pitchFamily="34" charset="0"/>
                <a:cs typeface="Times New Roman" panose="02020603050405020304" pitchFamily="18" charset="0"/>
              </a:rPr>
              <a:t>OPN HUB</a:t>
            </a:r>
            <a:r>
              <a:rPr lang="en-US" altLang="en-US" sz="1600" dirty="0">
                <a:solidFill>
                  <a:srgbClr val="003399"/>
                </a:solidFill>
                <a:latin typeface="Aptos" panose="020B0004020202020204" pitchFamily="34" charset="0"/>
                <a:ea typeface="Aptos" panose="020B0004020202020204" pitchFamily="34" charset="0"/>
                <a:cs typeface="Times New Roman" panose="02020603050405020304" pitchFamily="18" charset="0"/>
              </a:rPr>
              <a:t> is a compilation of JSONs of Every USA Parcel supported by </a:t>
            </a:r>
            <a:r>
              <a:rPr lang="en-US" altLang="en-US" sz="1600" b="1" dirty="0">
                <a:solidFill>
                  <a:srgbClr val="003399"/>
                </a:solidFill>
                <a:latin typeface="Aptos" panose="020B0004020202020204" pitchFamily="34" charset="0"/>
                <a:ea typeface="Aptos" panose="020B0004020202020204" pitchFamily="34" charset="0"/>
                <a:cs typeface="Times New Roman" panose="02020603050405020304" pitchFamily="18" charset="0"/>
              </a:rPr>
              <a:t>LEGACY OPN TABLE</a:t>
            </a:r>
            <a:r>
              <a:rPr lang="en-US" altLang="en-US" sz="1600" dirty="0">
                <a:solidFill>
                  <a:srgbClr val="003399"/>
                </a:solidFill>
                <a:latin typeface="Aptos" panose="020B0004020202020204" pitchFamily="34" charset="0"/>
                <a:ea typeface="Aptos" panose="020B0004020202020204" pitchFamily="34" charset="0"/>
                <a:cs typeface="Times New Roman" panose="02020603050405020304" pitchFamily="18" charset="0"/>
              </a:rPr>
              <a:t> for </a:t>
            </a:r>
            <a:r>
              <a:rPr lang="en-US" altLang="en-US" sz="1600" b="1" dirty="0">
                <a:solidFill>
                  <a:srgbClr val="003399"/>
                </a:solidFill>
                <a:latin typeface="Aptos" panose="020B0004020202020204" pitchFamily="34" charset="0"/>
                <a:ea typeface="Aptos" panose="020B0004020202020204" pitchFamily="34" charset="0"/>
                <a:cs typeface="Times New Roman" panose="02020603050405020304" pitchFamily="18" charset="0"/>
              </a:rPr>
              <a:t>Change Monitoring</a:t>
            </a:r>
            <a:r>
              <a:rPr lang="en-US" altLang="en-US" sz="1600" dirty="0">
                <a:solidFill>
                  <a:srgbClr val="003399"/>
                </a:solidFill>
                <a:latin typeface="Aptos" panose="020B0004020202020204" pitchFamily="34" charset="0"/>
                <a:ea typeface="Aptos" panose="020B0004020202020204" pitchFamily="34" charset="0"/>
                <a:cs typeface="Times New Roman" panose="02020603050405020304" pitchFamily="18" charset="0"/>
              </a:rPr>
              <a:t>.</a:t>
            </a:r>
          </a:p>
          <a:p>
            <a:pPr defTabSz="914446" eaLnBrk="0" fontAlgn="base" hangingPunct="0">
              <a:spcBef>
                <a:spcPct val="0"/>
              </a:spcBef>
              <a:spcAft>
                <a:spcPct val="0"/>
              </a:spcAft>
            </a:pPr>
            <a:r>
              <a:rPr lang="en-US" altLang="en-US" sz="1600" dirty="0">
                <a:solidFill>
                  <a:srgbClr val="003399"/>
                </a:solidFill>
                <a:latin typeface="Aptos" panose="020B0004020202020204" pitchFamily="34" charset="0"/>
                <a:ea typeface="Aptos" panose="020B0004020202020204" pitchFamily="34" charset="0"/>
                <a:cs typeface="Times New Roman" panose="02020603050405020304" pitchFamily="18" charset="0"/>
              </a:rPr>
              <a:t>  </a:t>
            </a:r>
          </a:p>
          <a:p>
            <a:pPr defTabSz="914446" eaLnBrk="0" fontAlgn="base" hangingPunct="0">
              <a:spcBef>
                <a:spcPct val="0"/>
              </a:spcBef>
              <a:spcAft>
                <a:spcPct val="0"/>
              </a:spcAft>
            </a:pPr>
            <a:r>
              <a:rPr lang="en-US" altLang="en-US" sz="1600" dirty="0">
                <a:solidFill>
                  <a:srgbClr val="003399"/>
                </a:solidFill>
                <a:latin typeface="Aptos" panose="020B0004020202020204" pitchFamily="34" charset="0"/>
                <a:ea typeface="Aptos" panose="020B0004020202020204" pitchFamily="34" charset="0"/>
                <a:cs typeface="Times New Roman" panose="02020603050405020304" pitchFamily="18" charset="0"/>
              </a:rPr>
              <a:t>Source Files PIP [lat-long in Parcel] sent to OPN HUB finds JSON Boundary RETURNS &amp; Assigns OPN to Source.</a:t>
            </a:r>
          </a:p>
          <a:p>
            <a:pPr defTabSz="914446" eaLnBrk="0" fontAlgn="base" hangingPunct="0">
              <a:spcBef>
                <a:spcPct val="0"/>
              </a:spcBef>
              <a:spcAft>
                <a:spcPct val="0"/>
              </a:spcAft>
            </a:pPr>
            <a:endParaRPr lang="en-US" altLang="en-US" sz="16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defTabSz="914446" eaLnBrk="0" fontAlgn="base" hangingPunct="0">
              <a:spcBef>
                <a:spcPct val="0"/>
              </a:spcBef>
              <a:spcAft>
                <a:spcPct val="0"/>
              </a:spcAft>
            </a:pPr>
            <a:r>
              <a:rPr lang="en-US" altLang="en-US" sz="1600" dirty="0">
                <a:solidFill>
                  <a:srgbClr val="003399"/>
                </a:solidFill>
                <a:latin typeface="Aptos" panose="020B0004020202020204" pitchFamily="34" charset="0"/>
                <a:ea typeface="Aptos" panose="020B0004020202020204" pitchFamily="34" charset="0"/>
                <a:cs typeface="Times New Roman" panose="02020603050405020304" pitchFamily="18" charset="0"/>
              </a:rPr>
              <a:t>OPNs Assigned only</a:t>
            </a:r>
          </a:p>
          <a:p>
            <a:pPr defTabSz="914446" eaLnBrk="0" fontAlgn="base" hangingPunct="0">
              <a:spcBef>
                <a:spcPct val="0"/>
              </a:spcBef>
              <a:spcAft>
                <a:spcPct val="0"/>
              </a:spcAft>
            </a:pPr>
            <a:r>
              <a:rPr lang="en-US" altLang="en-US" sz="1600" b="1" dirty="0">
                <a:solidFill>
                  <a:srgbClr val="003399"/>
                </a:solidFill>
                <a:latin typeface="Aptos" panose="020B0004020202020204" pitchFamily="34" charset="0"/>
                <a:ea typeface="Aptos" panose="020B0004020202020204" pitchFamily="34" charset="0"/>
                <a:cs typeface="Times New Roman" panose="02020603050405020304" pitchFamily="18" charset="0"/>
              </a:rPr>
              <a:t>WHEN-NEEDED ON-THE-FLY</a:t>
            </a:r>
          </a:p>
          <a:p>
            <a:pPr defTabSz="914446" eaLnBrk="0" fontAlgn="base" hangingPunct="0">
              <a:spcBef>
                <a:spcPct val="0"/>
              </a:spcBef>
              <a:spcAft>
                <a:spcPct val="0"/>
              </a:spcAft>
            </a:pPr>
            <a:endParaRPr lang="en-US" altLang="en-US" sz="1600" dirty="0">
              <a:solidFill>
                <a:srgbClr val="003399"/>
              </a:solidFill>
              <a:latin typeface="Aptos" panose="020B0004020202020204" pitchFamily="34" charset="0"/>
              <a:ea typeface="Aptos" panose="020B0004020202020204" pitchFamily="34" charset="0"/>
              <a:cs typeface="Times New Roman" panose="02020603050405020304" pitchFamily="18" charset="0"/>
            </a:endParaRPr>
          </a:p>
          <a:p>
            <a:pPr defTabSz="914446" eaLnBrk="0" fontAlgn="base" hangingPunct="0">
              <a:spcBef>
                <a:spcPct val="0"/>
              </a:spcBef>
              <a:spcAft>
                <a:spcPct val="0"/>
              </a:spcAft>
            </a:pPr>
            <a:endParaRPr lang="en-US" altLang="en-US" sz="700" dirty="0">
              <a:solidFill>
                <a:srgbClr val="003399"/>
              </a:solidFill>
            </a:endParaRPr>
          </a:p>
          <a:p>
            <a:pPr defTabSz="914446" eaLnBrk="0" fontAlgn="base" hangingPunct="0">
              <a:spcBef>
                <a:spcPct val="0"/>
              </a:spcBef>
              <a:spcAft>
                <a:spcPct val="0"/>
              </a:spcAft>
            </a:pPr>
            <a:r>
              <a:rPr lang="en-US" altLang="en-US" sz="1600" dirty="0">
                <a:solidFill>
                  <a:srgbClr val="003399"/>
                </a:solidFill>
                <a:latin typeface="Aptos" panose="020B0004020202020204" pitchFamily="34" charset="0"/>
                <a:ea typeface="Aptos" panose="020B0004020202020204" pitchFamily="34" charset="0"/>
                <a:cs typeface="Times New Roman" panose="02020603050405020304" pitchFamily="18" charset="0"/>
              </a:rPr>
              <a:t>Open Parcel Number [OPN] Fields include </a:t>
            </a:r>
            <a:r>
              <a:rPr lang="en-US" altLang="en-US" sz="1600" b="1" dirty="0">
                <a:solidFill>
                  <a:srgbClr val="003399"/>
                </a:solidFill>
                <a:latin typeface="Aptos" panose="020B0004020202020204" pitchFamily="34" charset="0"/>
                <a:ea typeface="Aptos" panose="020B0004020202020204" pitchFamily="34" charset="0"/>
                <a:cs typeface="Times New Roman" panose="02020603050405020304" pitchFamily="18" charset="0"/>
              </a:rPr>
              <a:t>OPN, APN, OWNER CHANGE DATE.</a:t>
            </a:r>
            <a:endParaRPr lang="en-US" altLang="en-US" sz="700" b="1" dirty="0">
              <a:solidFill>
                <a:srgbClr val="003399"/>
              </a:solidFill>
            </a:endParaRPr>
          </a:p>
        </p:txBody>
      </p:sp>
      <p:pic>
        <p:nvPicPr>
          <p:cNvPr id="47" name="Picture 46">
            <a:extLst>
              <a:ext uri="{FF2B5EF4-FFF2-40B4-BE49-F238E27FC236}">
                <a16:creationId xmlns:a16="http://schemas.microsoft.com/office/drawing/2014/main" id="{4C3C6485-B28D-2677-BA2F-B6FD5E3A4A8A}"/>
              </a:ext>
            </a:extLst>
          </p:cNvPr>
          <p:cNvPicPr>
            <a:picLocks noChangeAspect="1"/>
          </p:cNvPicPr>
          <p:nvPr/>
        </p:nvPicPr>
        <p:blipFill>
          <a:blip r:embed="rId3"/>
          <a:srcRect l="28765" t="9456" r="24053" b="6665"/>
          <a:stretch>
            <a:fillRect/>
          </a:stretch>
        </p:blipFill>
        <p:spPr>
          <a:xfrm>
            <a:off x="4862609" y="598842"/>
            <a:ext cx="5839119" cy="5839119"/>
          </a:xfrm>
          <a:prstGeom prst="rect">
            <a:avLst/>
          </a:prstGeom>
        </p:spPr>
      </p:pic>
      <p:sp>
        <p:nvSpPr>
          <p:cNvPr id="2" name="TextBox 1">
            <a:extLst>
              <a:ext uri="{FF2B5EF4-FFF2-40B4-BE49-F238E27FC236}">
                <a16:creationId xmlns:a16="http://schemas.microsoft.com/office/drawing/2014/main" id="{D38F9999-7B53-E354-360D-506FFED26BD9}"/>
              </a:ext>
            </a:extLst>
          </p:cNvPr>
          <p:cNvSpPr txBox="1"/>
          <p:nvPr/>
        </p:nvSpPr>
        <p:spPr>
          <a:xfrm>
            <a:off x="147017" y="970656"/>
            <a:ext cx="3070859" cy="1754326"/>
          </a:xfrm>
          <a:prstGeom prst="rect">
            <a:avLst/>
          </a:prstGeom>
          <a:noFill/>
        </p:spPr>
        <p:txBody>
          <a:bodyPr wrap="square">
            <a:spAutoFit/>
          </a:bodyPr>
          <a:lstStyle/>
          <a:p>
            <a:r>
              <a:rPr lang="en-US" sz="3600" b="1" dirty="0">
                <a:solidFill>
                  <a:srgbClr val="FA6868"/>
                </a:solidFill>
              </a:rPr>
              <a:t>UCPI</a:t>
            </a:r>
            <a:br>
              <a:rPr lang="en-US" sz="3600" b="1" dirty="0">
                <a:solidFill>
                  <a:srgbClr val="FA6868"/>
                </a:solidFill>
              </a:rPr>
            </a:br>
            <a:r>
              <a:rPr lang="en-US" sz="3600" b="1" dirty="0">
                <a:solidFill>
                  <a:srgbClr val="FA6868"/>
                </a:solidFill>
              </a:rPr>
              <a:t>KEY ELEMENT </a:t>
            </a:r>
          </a:p>
          <a:p>
            <a:endParaRPr lang="en-US" sz="3600" dirty="0">
              <a:solidFill>
                <a:srgbClr val="FA6868"/>
              </a:solidFill>
            </a:endParaRPr>
          </a:p>
        </p:txBody>
      </p:sp>
    </p:spTree>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C38F07-14A4-D92E-2E89-65F934FFBA92}"/>
              </a:ext>
            </a:extLst>
          </p:cNvPr>
          <p:cNvSpPr txBox="1"/>
          <p:nvPr/>
        </p:nvSpPr>
        <p:spPr>
          <a:xfrm>
            <a:off x="2908" y="75622"/>
            <a:ext cx="10561405" cy="523220"/>
          </a:xfrm>
          <a:prstGeom prst="rect">
            <a:avLst/>
          </a:prstGeom>
          <a:noFill/>
        </p:spPr>
        <p:txBody>
          <a:bodyPr wrap="square">
            <a:spAutoFit/>
          </a:bodyPr>
          <a:lstStyle/>
          <a:p>
            <a:r>
              <a:rPr lang="en-US" sz="2800" b="1" spc="-100" dirty="0">
                <a:solidFill>
                  <a:srgbClr val="2D3B68"/>
                </a:solidFill>
                <a:latin typeface="Arial Black" panose="020B0A04020102020204" pitchFamily="34" charset="0"/>
              </a:rPr>
              <a:t>HISTORIC CLAIMS COMPILATION</a:t>
            </a:r>
          </a:p>
        </p:txBody>
      </p:sp>
      <p:sp>
        <p:nvSpPr>
          <p:cNvPr id="11" name="TextBox 10">
            <a:extLst>
              <a:ext uri="{FF2B5EF4-FFF2-40B4-BE49-F238E27FC236}">
                <a16:creationId xmlns:a16="http://schemas.microsoft.com/office/drawing/2014/main" id="{8EB39254-B46D-2BD7-4293-9F690D42CB4A}"/>
              </a:ext>
            </a:extLst>
          </p:cNvPr>
          <p:cNvSpPr txBox="1"/>
          <p:nvPr/>
        </p:nvSpPr>
        <p:spPr>
          <a:xfrm>
            <a:off x="792539" y="2112914"/>
            <a:ext cx="3140077" cy="3293209"/>
          </a:xfrm>
          <a:prstGeom prst="rect">
            <a:avLst/>
          </a:prstGeom>
          <a:noFill/>
        </p:spPr>
        <p:txBody>
          <a:bodyPr wrap="square" rtlCol="0">
            <a:spAutoFit/>
          </a:bodyPr>
          <a:lstStyle/>
          <a:p>
            <a:pPr algn="just"/>
            <a:r>
              <a:rPr lang="en-US" sz="1600" b="1" dirty="0">
                <a:solidFill>
                  <a:srgbClr val="003399"/>
                </a:solidFill>
              </a:rPr>
              <a:t>Carrier 1 </a:t>
            </a:r>
            <a:r>
              <a:rPr lang="en-US" sz="1600" dirty="0">
                <a:solidFill>
                  <a:srgbClr val="003399"/>
                </a:solidFill>
              </a:rPr>
              <a:t>sends LAT/LONG Point in Parcel Assigned to every pertinent claim to the OPN HUB. Each finds among the JSONs the corresponding parcel polygon and adds its assigned OPN to the record. </a:t>
            </a:r>
          </a:p>
          <a:p>
            <a:pPr algn="just"/>
            <a:endParaRPr lang="en-US" sz="1600" b="1" dirty="0">
              <a:solidFill>
                <a:srgbClr val="003399"/>
              </a:solidFill>
            </a:endParaRPr>
          </a:p>
          <a:p>
            <a:pPr algn="just"/>
            <a:r>
              <a:rPr lang="en-US" sz="1600" b="1" dirty="0">
                <a:solidFill>
                  <a:srgbClr val="003399"/>
                </a:solidFill>
              </a:rPr>
              <a:t>Ditto Carrier 2, 3, …n. </a:t>
            </a:r>
            <a:r>
              <a:rPr lang="en-US" sz="1600" dirty="0">
                <a:solidFill>
                  <a:srgbClr val="003399"/>
                </a:solidFill>
              </a:rPr>
              <a:t>An OPN2OPN Join follows upon assigning an OPN to every parcel boundary in the State to assure correct ZIP CODE assignment.</a:t>
            </a:r>
          </a:p>
        </p:txBody>
      </p:sp>
      <p:sp>
        <p:nvSpPr>
          <p:cNvPr id="12" name="TextBox 11">
            <a:extLst>
              <a:ext uri="{FF2B5EF4-FFF2-40B4-BE49-F238E27FC236}">
                <a16:creationId xmlns:a16="http://schemas.microsoft.com/office/drawing/2014/main" id="{48F643E9-FB7D-AEEA-5960-5797F7FB183A}"/>
              </a:ext>
            </a:extLst>
          </p:cNvPr>
          <p:cNvSpPr txBox="1"/>
          <p:nvPr/>
        </p:nvSpPr>
        <p:spPr>
          <a:xfrm>
            <a:off x="160021" y="998729"/>
            <a:ext cx="3718559" cy="1200329"/>
          </a:xfrm>
          <a:prstGeom prst="rect">
            <a:avLst/>
          </a:prstGeom>
          <a:noFill/>
        </p:spPr>
        <p:txBody>
          <a:bodyPr wrap="square">
            <a:spAutoFit/>
          </a:bodyPr>
          <a:lstStyle/>
          <a:p>
            <a:r>
              <a:rPr lang="en-US" sz="3600" b="1" dirty="0">
                <a:solidFill>
                  <a:srgbClr val="FA6868"/>
                </a:solidFill>
              </a:rPr>
              <a:t>OPN </a:t>
            </a:r>
            <a:br>
              <a:rPr lang="en-US" sz="3600" b="1" dirty="0">
                <a:solidFill>
                  <a:srgbClr val="FA6868"/>
                </a:solidFill>
              </a:rPr>
            </a:br>
            <a:r>
              <a:rPr lang="en-US" sz="3600" b="1" dirty="0">
                <a:solidFill>
                  <a:srgbClr val="FA6868"/>
                </a:solidFill>
              </a:rPr>
              <a:t>ASSIGNMENTS</a:t>
            </a:r>
            <a:endParaRPr lang="en-US" sz="3600" dirty="0">
              <a:solidFill>
                <a:srgbClr val="FA6868"/>
              </a:solidFill>
            </a:endParaRPr>
          </a:p>
        </p:txBody>
      </p:sp>
      <p:pic>
        <p:nvPicPr>
          <p:cNvPr id="2" name="Picture 1">
            <a:extLst>
              <a:ext uri="{FF2B5EF4-FFF2-40B4-BE49-F238E27FC236}">
                <a16:creationId xmlns:a16="http://schemas.microsoft.com/office/drawing/2014/main" id="{65410F81-445B-8BE9-3A7A-609850399C64}"/>
              </a:ext>
            </a:extLst>
          </p:cNvPr>
          <p:cNvPicPr>
            <a:picLocks noChangeAspect="1"/>
          </p:cNvPicPr>
          <p:nvPr/>
        </p:nvPicPr>
        <p:blipFill>
          <a:blip r:embed="rId3"/>
          <a:srcRect l="40543" t="8170" r="6536" b="20371"/>
          <a:stretch>
            <a:fillRect/>
          </a:stretch>
        </p:blipFill>
        <p:spPr>
          <a:xfrm>
            <a:off x="3936445" y="1077507"/>
            <a:ext cx="6964680" cy="5099346"/>
          </a:xfrm>
          <a:prstGeom prst="rect">
            <a:avLst/>
          </a:prstGeom>
        </p:spPr>
      </p:pic>
    </p:spTree>
    <p:extLst>
      <p:ext uri="{BB962C8B-B14F-4D97-AF65-F5344CB8AC3E}">
        <p14:creationId xmlns:p14="http://schemas.microsoft.com/office/powerpoint/2010/main" val="238691754"/>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TotalTime>
  <Words>960</Words>
  <Application>Microsoft Office PowerPoint</Application>
  <PresentationFormat>Widescreen</PresentationFormat>
  <Paragraphs>132</Paragraphs>
  <Slides>13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Dennis Klein</dc:creator>
  <cp:lastModifiedBy>Dennis Klein</cp:lastModifiedBy>
  <cp:revision>4</cp:revision>
  <dcterms:created xsi:type="dcterms:W3CDTF">2026-02-19T17:08:28Z</dcterms:created>
  <dcterms:modified xsi:type="dcterms:W3CDTF">2026-02-19T17:57:06Z</dcterms:modified>
</cp:coreProperties>
</file>